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0" r:id="rId4"/>
    <p:sldId id="303" r:id="rId5"/>
    <p:sldId id="259" r:id="rId6"/>
    <p:sldId id="304" r:id="rId7"/>
    <p:sldId id="296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0" r:id="rId23"/>
    <p:sldId id="299" r:id="rId24"/>
    <p:sldId id="301" r:id="rId25"/>
    <p:sldId id="302" r:id="rId26"/>
    <p:sldId id="274" r:id="rId27"/>
    <p:sldId id="298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8" r:id="rId38"/>
    <p:sldId id="289" r:id="rId39"/>
    <p:sldId id="292" r:id="rId40"/>
    <p:sldId id="295" r:id="rId41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1F7"/>
    <a:srgbClr val="041FA7"/>
    <a:srgbClr val="294546"/>
    <a:srgbClr val="C8D2FC"/>
    <a:srgbClr val="EEEEEE"/>
    <a:srgbClr val="FFFFFF"/>
    <a:srgbClr val="334BE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1" autoAdjust="0"/>
    <p:restoredTop sz="94660"/>
  </p:normalViewPr>
  <p:slideViewPr>
    <p:cSldViewPr>
      <p:cViewPr varScale="1">
        <p:scale>
          <a:sx n="84" d="100"/>
          <a:sy n="84" d="100"/>
        </p:scale>
        <p:origin x="8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6136F-1D54-4F47-AD18-5A7A9FB89C6C}" type="datetimeFigureOut">
              <a:rPr lang="es-MX" smtClean="0"/>
              <a:t>24/10/2023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40A4C-F217-4662-A4FE-56AFFAA38E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01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f6a076e0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f6a076e07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f6a076e0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f6a076e07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36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2971c0bd3_3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c2971c0bd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8894" y="5618561"/>
            <a:ext cx="893104" cy="12394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0"/>
            <a:ext cx="10726420" cy="6858000"/>
          </a:xfrm>
          <a:custGeom>
            <a:avLst/>
            <a:gdLst/>
            <a:ahLst/>
            <a:cxnLst/>
            <a:rect l="l" t="t" r="r" b="b"/>
            <a:pathLst>
              <a:path w="10726420" h="6858000">
                <a:moveTo>
                  <a:pt x="8586968" y="0"/>
                </a:moveTo>
                <a:lnTo>
                  <a:pt x="0" y="0"/>
                </a:lnTo>
                <a:lnTo>
                  <a:pt x="0" y="6857996"/>
                </a:lnTo>
                <a:lnTo>
                  <a:pt x="10725826" y="6857996"/>
                </a:lnTo>
                <a:lnTo>
                  <a:pt x="8586968" y="0"/>
                </a:lnTo>
                <a:close/>
              </a:path>
            </a:pathLst>
          </a:custGeom>
          <a:solidFill>
            <a:srgbClr val="041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428244"/>
            <a:ext cx="2353056" cy="3779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4967" y="2939618"/>
            <a:ext cx="11142065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1F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743700"/>
          </a:xfrm>
          <a:custGeom>
            <a:avLst/>
            <a:gdLst/>
            <a:ahLst/>
            <a:cxnLst/>
            <a:rect l="l" t="t" r="r" b="b"/>
            <a:pathLst>
              <a:path w="12192000" h="6743700">
                <a:moveTo>
                  <a:pt x="12192000" y="0"/>
                </a:moveTo>
                <a:lnTo>
                  <a:pt x="0" y="0"/>
                </a:lnTo>
                <a:lnTo>
                  <a:pt x="0" y="6743698"/>
                </a:lnTo>
                <a:lnTo>
                  <a:pt x="12192000" y="53919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1F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3974" y="1816988"/>
            <a:ext cx="3932554" cy="388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09306" y="1740788"/>
            <a:ext cx="3914775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98894" y="5618561"/>
            <a:ext cx="893104" cy="12394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" y="0"/>
            <a:ext cx="10726420" cy="6858000"/>
          </a:xfrm>
          <a:custGeom>
            <a:avLst/>
            <a:gdLst/>
            <a:ahLst/>
            <a:cxnLst/>
            <a:rect l="l" t="t" r="r" b="b"/>
            <a:pathLst>
              <a:path w="10726420" h="6858000">
                <a:moveTo>
                  <a:pt x="8586968" y="0"/>
                </a:moveTo>
                <a:lnTo>
                  <a:pt x="0" y="0"/>
                </a:lnTo>
                <a:lnTo>
                  <a:pt x="0" y="6857996"/>
                </a:lnTo>
                <a:lnTo>
                  <a:pt x="10725826" y="6857996"/>
                </a:lnTo>
                <a:lnTo>
                  <a:pt x="8586968" y="0"/>
                </a:lnTo>
                <a:close/>
              </a:path>
            </a:pathLst>
          </a:custGeom>
          <a:solidFill>
            <a:srgbClr val="041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428244"/>
            <a:ext cx="2353056" cy="3779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1F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acia">
  <p:cSld name="Vaci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65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98894" y="5618561"/>
            <a:ext cx="893104" cy="12394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6798" y="727328"/>
            <a:ext cx="3978402" cy="467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41FA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8849" y="2490901"/>
            <a:ext cx="9274301" cy="139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Relationship Id="rId9" Type="http://schemas.openxmlformats.org/officeDocument/2006/relationships/hyperlink" Target="https://www.ccn-cert.cni.es/ca/ultimas-guias/5461-guia-140-anexo-f-11-herramientas-de-videoidentificacion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5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16268" y="0"/>
            <a:ext cx="5476240" cy="6858000"/>
          </a:xfrm>
          <a:custGeom>
            <a:avLst/>
            <a:gdLst/>
            <a:ahLst/>
            <a:cxnLst/>
            <a:rect l="l" t="t" r="r" b="b"/>
            <a:pathLst>
              <a:path w="5476240" h="6858000">
                <a:moveTo>
                  <a:pt x="5475731" y="0"/>
                </a:moveTo>
                <a:lnTo>
                  <a:pt x="1170834" y="0"/>
                </a:lnTo>
                <a:lnTo>
                  <a:pt x="0" y="6857996"/>
                </a:lnTo>
                <a:lnTo>
                  <a:pt x="5475731" y="6857996"/>
                </a:lnTo>
                <a:lnTo>
                  <a:pt x="5475731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20" y="1004303"/>
            <a:ext cx="6907580" cy="228780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707390" algn="ctr">
              <a:lnSpc>
                <a:spcPts val="4320"/>
              </a:lnSpc>
              <a:spcBef>
                <a:spcPts val="640"/>
              </a:spcBef>
            </a:pPr>
            <a:r>
              <a:rPr lang="es-MX" sz="2800" spc="305" dirty="0">
                <a:solidFill>
                  <a:srgbClr val="0A31F7"/>
                </a:solidFill>
              </a:rPr>
              <a:t>Pasarela para</a:t>
            </a:r>
            <a:r>
              <a:rPr sz="2800" spc="95" dirty="0">
                <a:solidFill>
                  <a:srgbClr val="0A31F7"/>
                </a:solidFill>
              </a:rPr>
              <a:t> </a:t>
            </a:r>
            <a:r>
              <a:rPr lang="es-MX" sz="2800" spc="100" dirty="0">
                <a:solidFill>
                  <a:srgbClr val="0A31F7"/>
                </a:solidFill>
              </a:rPr>
              <a:t>Pruebas Clínicas de Auto-Toma</a:t>
            </a:r>
            <a:br>
              <a:rPr lang="es-MX" sz="2800" spc="125" dirty="0">
                <a:solidFill>
                  <a:srgbClr val="0A31F7"/>
                </a:solidFill>
              </a:rPr>
            </a:br>
            <a:r>
              <a:rPr lang="es-MX" sz="4000" spc="-20" dirty="0"/>
              <a:t> </a:t>
            </a:r>
            <a:br>
              <a:rPr lang="es-MX" sz="4000" spc="-20" dirty="0"/>
            </a:br>
            <a:endParaRPr sz="4000" dirty="0"/>
          </a:p>
        </p:txBody>
      </p:sp>
      <p:sp>
        <p:nvSpPr>
          <p:cNvPr id="7" name="object 7"/>
          <p:cNvSpPr txBox="1"/>
          <p:nvPr/>
        </p:nvSpPr>
        <p:spPr>
          <a:xfrm>
            <a:off x="4741164" y="6341065"/>
            <a:ext cx="287883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spc="-235" dirty="0">
                <a:solidFill>
                  <a:srgbClr val="FFFFFF"/>
                </a:solidFill>
                <a:latin typeface="Tahoma"/>
                <a:cs typeface="Tahoma"/>
              </a:rPr>
              <a:t>29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800" b="1" spc="-6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800" b="1" spc="-114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800" b="1" spc="-1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22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305" dirty="0">
                <a:solidFill>
                  <a:srgbClr val="FFFFFF"/>
                </a:solidFill>
                <a:latin typeface="Tahoma"/>
                <a:cs typeface="Tahoma"/>
              </a:rPr>
              <a:t>|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35" dirty="0">
                <a:solidFill>
                  <a:srgbClr val="FFFFFF"/>
                </a:solidFill>
                <a:latin typeface="Tahoma"/>
                <a:cs typeface="Tahoma"/>
              </a:rPr>
              <a:t>OFERT</a:t>
            </a:r>
            <a:r>
              <a:rPr sz="800" b="1" spc="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00" b="1" spc="-11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lang="es-ES" sz="800" b="1" spc="-235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r>
              <a:rPr sz="800" b="1" spc="-70" dirty="0">
                <a:solidFill>
                  <a:srgbClr val="FFFFFF"/>
                </a:solidFill>
                <a:latin typeface="Tahoma"/>
                <a:cs typeface="Tahoma"/>
              </a:rPr>
              <a:t>_</a:t>
            </a:r>
            <a:r>
              <a:rPr sz="800" b="1" spc="5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800" b="1" spc="3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800" b="1" spc="-120" dirty="0">
                <a:solidFill>
                  <a:srgbClr val="FFFFFF"/>
                </a:solidFill>
                <a:latin typeface="Tahoma"/>
                <a:cs typeface="Tahoma"/>
              </a:rPr>
              <a:t>_</a:t>
            </a: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lang="es-ES" sz="800" b="1" spc="-23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0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72656" y="1616963"/>
            <a:ext cx="5419725" cy="3580129"/>
            <a:chOff x="6772656" y="1616963"/>
            <a:chExt cx="5419725" cy="358012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7700" y="1616963"/>
              <a:ext cx="3924300" cy="35798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2656" y="2743200"/>
              <a:ext cx="3432048" cy="24429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1655" y="5000267"/>
            <a:ext cx="7590943" cy="67358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b="1" spc="55" dirty="0">
                <a:solidFill>
                  <a:srgbClr val="0A31F7"/>
                </a:solidFill>
                <a:latin typeface="Tahoma"/>
                <a:cs typeface="Tahoma"/>
              </a:rPr>
              <a:t>CASO</a:t>
            </a:r>
            <a:r>
              <a:rPr sz="1000" b="1" spc="-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60" dirty="0">
                <a:solidFill>
                  <a:srgbClr val="0A31F7"/>
                </a:solidFill>
                <a:latin typeface="Tahoma"/>
                <a:cs typeface="Tahoma"/>
              </a:rPr>
              <a:t>DE</a:t>
            </a:r>
            <a:r>
              <a:rPr sz="1000" b="1" spc="-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0A31F7"/>
                </a:solidFill>
                <a:latin typeface="Tahoma"/>
                <a:cs typeface="Tahoma"/>
              </a:rPr>
              <a:t>USO</a:t>
            </a:r>
            <a:endParaRPr sz="1000" dirty="0">
              <a:latin typeface="Tahoma"/>
              <a:cs typeface="Tahoma"/>
            </a:endParaRPr>
          </a:p>
          <a:p>
            <a:pPr marL="12700" marR="5080">
              <a:lnSpc>
                <a:spcPts val="1930"/>
              </a:lnSpc>
              <a:spcBef>
                <a:spcPts val="55"/>
              </a:spcBef>
            </a:pPr>
            <a:r>
              <a:rPr sz="1400" b="1" spc="45" dirty="0">
                <a:solidFill>
                  <a:srgbClr val="1F1F1F"/>
                </a:solidFill>
                <a:latin typeface="Tahoma"/>
                <a:cs typeface="Tahoma"/>
              </a:rPr>
              <a:t>Auto-procesamiento </a:t>
            </a:r>
            <a:r>
              <a:rPr sz="1400" b="1" spc="35" dirty="0">
                <a:solidFill>
                  <a:srgbClr val="1F1F1F"/>
                </a:solidFill>
                <a:latin typeface="Tahoma"/>
                <a:cs typeface="Tahoma"/>
              </a:rPr>
              <a:t>para </a:t>
            </a:r>
            <a:r>
              <a:rPr sz="1400" b="1" spc="10" dirty="0">
                <a:solidFill>
                  <a:srgbClr val="1F1F1F"/>
                </a:solidFill>
                <a:latin typeface="Tahoma"/>
                <a:cs typeface="Tahoma"/>
              </a:rPr>
              <a:t>la </a:t>
            </a:r>
            <a:r>
              <a:rPr sz="1400" b="1" spc="60" dirty="0">
                <a:solidFill>
                  <a:srgbClr val="1F1F1F"/>
                </a:solidFill>
                <a:latin typeface="Tahoma"/>
                <a:cs typeface="Tahoma"/>
              </a:rPr>
              <a:t>toma </a:t>
            </a:r>
            <a:r>
              <a:rPr sz="1400" b="1" spc="70" dirty="0">
                <a:solidFill>
                  <a:srgbClr val="1F1F1F"/>
                </a:solidFill>
                <a:latin typeface="Tahoma"/>
                <a:cs typeface="Tahoma"/>
              </a:rPr>
              <a:t>de </a:t>
            </a:r>
            <a:r>
              <a:rPr sz="1400" b="1" spc="7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1F1F1F"/>
                </a:solidFill>
                <a:latin typeface="Tahoma"/>
                <a:cs typeface="Tahoma"/>
              </a:rPr>
              <a:t>muestra </a:t>
            </a:r>
            <a:r>
              <a:rPr sz="1400" b="1" spc="70" dirty="0">
                <a:solidFill>
                  <a:srgbClr val="1F1F1F"/>
                </a:solidFill>
                <a:latin typeface="Tahoma"/>
                <a:cs typeface="Tahoma"/>
              </a:rPr>
              <a:t>de </a:t>
            </a:r>
            <a:r>
              <a:rPr sz="1400" b="1" spc="15" dirty="0">
                <a:solidFill>
                  <a:srgbClr val="1F1F1F"/>
                </a:solidFill>
                <a:latin typeface="Tahoma"/>
                <a:cs typeface="Tahoma"/>
              </a:rPr>
              <a:t>saliva </a:t>
            </a:r>
            <a:r>
              <a:rPr sz="1400" b="1" spc="70" dirty="0">
                <a:solidFill>
                  <a:srgbClr val="1F1F1F"/>
                </a:solidFill>
                <a:latin typeface="Tahoma"/>
                <a:cs typeface="Tahoma"/>
              </a:rPr>
              <a:t>de </a:t>
            </a:r>
            <a:r>
              <a:rPr sz="1400" b="1" spc="50" dirty="0" err="1">
                <a:solidFill>
                  <a:srgbClr val="1F1F1F"/>
                </a:solidFill>
                <a:latin typeface="Tahoma"/>
                <a:cs typeface="Tahoma"/>
              </a:rPr>
              <a:t>prueba</a:t>
            </a:r>
            <a:endParaRPr lang="es-ES" sz="1400" b="1" spc="50" dirty="0">
              <a:solidFill>
                <a:srgbClr val="1F1F1F"/>
              </a:solidFill>
              <a:latin typeface="Tahoma"/>
              <a:cs typeface="Tahoma"/>
            </a:endParaRPr>
          </a:p>
          <a:p>
            <a:pPr marL="12700" marR="5080">
              <a:lnSpc>
                <a:spcPts val="1930"/>
              </a:lnSpc>
              <a:spcBef>
                <a:spcPts val="55"/>
              </a:spcBef>
            </a:pPr>
            <a:r>
              <a:rPr sz="1400" b="1" spc="50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70" dirty="0">
                <a:solidFill>
                  <a:srgbClr val="1F1F1F"/>
                </a:solidFill>
                <a:latin typeface="Tahoma"/>
                <a:cs typeface="Tahoma"/>
              </a:rPr>
              <a:t>de </a:t>
            </a:r>
            <a:r>
              <a:rPr sz="1400" b="1" spc="45" dirty="0" err="1">
                <a:solidFill>
                  <a:srgbClr val="1F1F1F"/>
                </a:solidFill>
                <a:latin typeface="Tahoma"/>
                <a:cs typeface="Tahoma"/>
              </a:rPr>
              <a:t>antígenos</a:t>
            </a:r>
            <a:r>
              <a:rPr sz="1400" b="1" spc="-2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1F1F1F"/>
                </a:solidFill>
                <a:latin typeface="Tahoma"/>
                <a:cs typeface="Tahoma"/>
              </a:rPr>
              <a:t>para</a:t>
            </a:r>
            <a:r>
              <a:rPr sz="1400" b="1" spc="-4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1F1F1F"/>
                </a:solidFill>
                <a:latin typeface="Tahoma"/>
                <a:cs typeface="Tahoma"/>
              </a:rPr>
              <a:t>su</a:t>
            </a:r>
            <a:r>
              <a:rPr sz="1400" b="1" spc="-1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30" dirty="0">
                <a:solidFill>
                  <a:srgbClr val="1F1F1F"/>
                </a:solidFill>
                <a:latin typeface="Tahoma"/>
                <a:cs typeface="Tahoma"/>
              </a:rPr>
              <a:t>posterior</a:t>
            </a:r>
            <a:r>
              <a:rPr sz="1400" b="1" spc="-3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1F1F1F"/>
                </a:solidFill>
                <a:latin typeface="Tahoma"/>
                <a:cs typeface="Tahoma"/>
              </a:rPr>
              <a:t>diagnóstico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13" name="Google Shape;131;p27" descr="Imagen">
            <a:extLst>
              <a:ext uri="{FF2B5EF4-FFF2-40B4-BE49-F238E27FC236}">
                <a16:creationId xmlns:a16="http://schemas.microsoft.com/office/drawing/2014/main" id="{3DC0F31B-9EE8-4827-B0ED-997AB82F8C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183" y="2937504"/>
            <a:ext cx="5018533" cy="75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38" y="247269"/>
            <a:ext cx="4422935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125" dirty="0" err="1"/>
              <a:t>Doc</a:t>
            </a:r>
            <a:r>
              <a:rPr sz="2400" spc="120" dirty="0" err="1"/>
              <a:t>u</a:t>
            </a:r>
            <a:r>
              <a:rPr sz="2400" spc="85" dirty="0" err="1"/>
              <a:t>mentos</a:t>
            </a:r>
            <a:r>
              <a:rPr sz="2400" spc="85" dirty="0"/>
              <a:t> </a:t>
            </a:r>
            <a:r>
              <a:rPr lang="es-MX" sz="2400" spc="85" dirty="0"/>
              <a:t>incluidos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191000" y="345440"/>
            <a:ext cx="22542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20" dirty="0">
                <a:solidFill>
                  <a:srgbClr val="0A31F7"/>
                </a:solidFill>
                <a:latin typeface="Tahoma"/>
                <a:cs typeface="Tahoma"/>
              </a:rPr>
              <a:t>+19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0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tipos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d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e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doc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u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ment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o</a:t>
            </a:r>
            <a:r>
              <a:rPr sz="1300" b="1" spc="-5" dirty="0">
                <a:solidFill>
                  <a:srgbClr val="0A31F7"/>
                </a:solidFill>
                <a:latin typeface="Tahoma"/>
                <a:cs typeface="Tahoma"/>
              </a:rPr>
              <a:t>s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3074" name="Picture 2" descr="Cómo solicitar un Pasaporte de EE.UU. - Inmigración.com">
            <a:extLst>
              <a:ext uri="{FF2B5EF4-FFF2-40B4-BE49-F238E27FC236}">
                <a16:creationId xmlns:a16="http://schemas.microsoft.com/office/drawing/2014/main" id="{2464258A-3F78-430F-80B1-52894165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64" y="3688477"/>
            <a:ext cx="4422936" cy="27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s pasaportes que EU seguirá aceptando aunque ya vencieron">
            <a:extLst>
              <a:ext uri="{FF2B5EF4-FFF2-40B4-BE49-F238E27FC236}">
                <a16:creationId xmlns:a16="http://schemas.microsoft.com/office/drawing/2014/main" id="{28260057-799F-438F-9F86-2440A6ED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63" y="937318"/>
            <a:ext cx="4422935" cy="27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la plantilla internacional de la etiqueta engomada de la visa del pasaporte de Canadá en estilo plano">
            <a:extLst>
              <a:ext uri="{FF2B5EF4-FFF2-40B4-BE49-F238E27FC236}">
                <a16:creationId xmlns:a16="http://schemas.microsoft.com/office/drawing/2014/main" id="{20B5380F-0128-46AA-BFC0-26361212C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491E0D"/>
              </a:clrFrom>
              <a:clrTo>
                <a:srgbClr val="491E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t="47341" r="16634" b="10437"/>
          <a:stretch/>
        </p:blipFill>
        <p:spPr bwMode="auto">
          <a:xfrm>
            <a:off x="6934200" y="3688477"/>
            <a:ext cx="4073578" cy="27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l pasaporte canadiense entre los más poderosos del mundo - Vente a Canada">
            <a:extLst>
              <a:ext uri="{FF2B5EF4-FFF2-40B4-BE49-F238E27FC236}">
                <a16:creationId xmlns:a16="http://schemas.microsoft.com/office/drawing/2014/main" id="{75BDF31B-5AF0-4441-AB85-CBA74C00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37318"/>
            <a:ext cx="3995067" cy="27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6" y="600455"/>
            <a:ext cx="10393680" cy="52669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400" y="158877"/>
            <a:ext cx="1651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25" dirty="0"/>
              <a:t>D</a:t>
            </a:r>
            <a:r>
              <a:rPr sz="1900" spc="55" dirty="0"/>
              <a:t>o</a:t>
            </a:r>
            <a:r>
              <a:rPr sz="1900" spc="114" dirty="0"/>
              <a:t>cum</a:t>
            </a:r>
            <a:r>
              <a:rPr sz="1900" spc="100" dirty="0"/>
              <a:t>e</a:t>
            </a:r>
            <a:r>
              <a:rPr sz="1900" spc="55" dirty="0"/>
              <a:t>ntos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1177239" y="2902105"/>
            <a:ext cx="1383030" cy="5473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45" dirty="0">
                <a:solidFill>
                  <a:srgbClr val="082CDB"/>
                </a:solidFill>
                <a:latin typeface="Tahoma"/>
                <a:cs typeface="Tahoma"/>
              </a:rPr>
              <a:t>Pasaporte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10" dirty="0">
                <a:latin typeface="Verdana"/>
                <a:cs typeface="Verdana"/>
              </a:rPr>
              <a:t>Todo</a:t>
            </a:r>
            <a:r>
              <a:rPr sz="1300" spc="-45" dirty="0">
                <a:latin typeface="Verdana"/>
                <a:cs typeface="Verdana"/>
              </a:rPr>
              <a:t>s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los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p</a:t>
            </a:r>
            <a:r>
              <a:rPr sz="1300" spc="-25" dirty="0">
                <a:latin typeface="Verdana"/>
                <a:cs typeface="Verdana"/>
              </a:rPr>
              <a:t>aís</a:t>
            </a:r>
            <a:r>
              <a:rPr sz="1300" spc="-80" dirty="0">
                <a:latin typeface="Verdana"/>
                <a:cs typeface="Verdana"/>
              </a:rPr>
              <a:t>es.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688848"/>
            <a:ext cx="1059180" cy="6614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87521" y="2902105"/>
            <a:ext cx="2120900" cy="5473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-30" dirty="0">
                <a:solidFill>
                  <a:srgbClr val="082CDB"/>
                </a:solidFill>
                <a:latin typeface="Tahoma"/>
                <a:cs typeface="Tahoma"/>
              </a:rPr>
              <a:t>Italia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45" dirty="0">
                <a:latin typeface="Verdana"/>
                <a:cs typeface="Verdana"/>
              </a:rPr>
              <a:t>Doc</a:t>
            </a:r>
            <a:r>
              <a:rPr sz="1300" spc="50" dirty="0">
                <a:latin typeface="Verdana"/>
                <a:cs typeface="Verdana"/>
              </a:rPr>
              <a:t>u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ntidad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3502" y="2902105"/>
            <a:ext cx="2120900" cy="7848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50" dirty="0">
                <a:solidFill>
                  <a:srgbClr val="082CDB"/>
                </a:solidFill>
                <a:latin typeface="Tahoma"/>
                <a:cs typeface="Tahoma"/>
              </a:rPr>
              <a:t>España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35"/>
              </a:spcBef>
            </a:pPr>
            <a:r>
              <a:rPr sz="1300" spc="45" dirty="0">
                <a:latin typeface="Verdana"/>
                <a:cs typeface="Verdana"/>
              </a:rPr>
              <a:t>Doc</a:t>
            </a:r>
            <a:r>
              <a:rPr sz="1300" spc="50" dirty="0">
                <a:latin typeface="Verdana"/>
                <a:cs typeface="Verdana"/>
              </a:rPr>
              <a:t>u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ntidad  </a:t>
            </a:r>
            <a:r>
              <a:rPr sz="1300" spc="35" dirty="0">
                <a:latin typeface="Verdana"/>
                <a:cs typeface="Verdana"/>
              </a:rPr>
              <a:t>L</a:t>
            </a:r>
            <a:r>
              <a:rPr sz="1300" spc="15" dirty="0">
                <a:latin typeface="Verdana"/>
                <a:cs typeface="Verdana"/>
              </a:rPr>
              <a:t>icencia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spc="60" dirty="0">
                <a:latin typeface="Verdana"/>
                <a:cs typeface="Verdana"/>
              </a:rPr>
              <a:t>n</a:t>
            </a:r>
            <a:r>
              <a:rPr sz="1300" spc="55" dirty="0">
                <a:latin typeface="Verdana"/>
                <a:cs typeface="Verdana"/>
              </a:rPr>
              <a:t>du</a:t>
            </a:r>
            <a:r>
              <a:rPr sz="1300" spc="50" dirty="0">
                <a:latin typeface="Verdana"/>
                <a:cs typeface="Verdana"/>
              </a:rPr>
              <a:t>c</a:t>
            </a:r>
            <a:r>
              <a:rPr sz="1300" spc="-25" dirty="0">
                <a:latin typeface="Verdana"/>
                <a:cs typeface="Verdana"/>
              </a:rPr>
              <a:t>ir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64954" y="2902105"/>
            <a:ext cx="2120900" cy="5473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45" dirty="0">
                <a:solidFill>
                  <a:srgbClr val="082CDB"/>
                </a:solidFill>
                <a:latin typeface="Tahoma"/>
                <a:cs typeface="Tahoma"/>
              </a:rPr>
              <a:t>Mexico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45" dirty="0">
                <a:latin typeface="Verdana"/>
                <a:cs typeface="Verdana"/>
              </a:rPr>
              <a:t>Doc</a:t>
            </a:r>
            <a:r>
              <a:rPr sz="1300" spc="50" dirty="0">
                <a:latin typeface="Verdana"/>
                <a:cs typeface="Verdana"/>
              </a:rPr>
              <a:t>u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ntidad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239" y="6091535"/>
            <a:ext cx="2120900" cy="5480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500" b="1" spc="55" dirty="0">
                <a:solidFill>
                  <a:srgbClr val="082CDB"/>
                </a:solidFill>
                <a:latin typeface="Tahoma"/>
                <a:cs typeface="Tahoma"/>
              </a:rPr>
              <a:t>Colombia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spc="45" dirty="0">
                <a:latin typeface="Verdana"/>
                <a:cs typeface="Verdana"/>
              </a:rPr>
              <a:t>Doc</a:t>
            </a:r>
            <a:r>
              <a:rPr sz="1300" spc="50" dirty="0">
                <a:latin typeface="Verdana"/>
                <a:cs typeface="Verdana"/>
              </a:rPr>
              <a:t>u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ntidad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7521" y="6092334"/>
            <a:ext cx="2121535" cy="5467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45" dirty="0">
                <a:solidFill>
                  <a:srgbClr val="082CDB"/>
                </a:solidFill>
                <a:latin typeface="Tahoma"/>
                <a:cs typeface="Tahoma"/>
              </a:rPr>
              <a:t>Costa</a:t>
            </a:r>
            <a:r>
              <a:rPr sz="1500" b="1" spc="-5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082CDB"/>
                </a:solidFill>
                <a:latin typeface="Tahoma"/>
                <a:cs typeface="Tahoma"/>
              </a:rPr>
              <a:t>Rica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ocu</a:t>
            </a:r>
            <a:r>
              <a:rPr sz="1300" spc="60" dirty="0">
                <a:latin typeface="Verdana"/>
                <a:cs typeface="Verdana"/>
              </a:rPr>
              <a:t>me</a:t>
            </a:r>
            <a:r>
              <a:rPr sz="1300" spc="40" dirty="0">
                <a:latin typeface="Verdana"/>
                <a:cs typeface="Verdana"/>
              </a:rPr>
              <a:t>n</a:t>
            </a:r>
            <a:r>
              <a:rPr sz="1300" spc="20" dirty="0">
                <a:latin typeface="Verdana"/>
                <a:cs typeface="Verdana"/>
              </a:rPr>
              <a:t>to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i</a:t>
            </a:r>
            <a:r>
              <a:rPr sz="1300" spc="30" dirty="0">
                <a:latin typeface="Verdana"/>
                <a:cs typeface="Verdana"/>
              </a:rPr>
              <a:t>d</a:t>
            </a:r>
            <a:r>
              <a:rPr sz="130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</a:t>
            </a:r>
            <a:r>
              <a:rPr sz="1300" spc="25" dirty="0">
                <a:latin typeface="Verdana"/>
                <a:cs typeface="Verdana"/>
              </a:rPr>
              <a:t>ad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3502" y="6092334"/>
            <a:ext cx="2121535" cy="5467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45" dirty="0">
                <a:solidFill>
                  <a:srgbClr val="082CDB"/>
                </a:solidFill>
                <a:latin typeface="Tahoma"/>
                <a:cs typeface="Tahoma"/>
              </a:rPr>
              <a:t>Guatemala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ocu</a:t>
            </a:r>
            <a:r>
              <a:rPr sz="1300" spc="60" dirty="0">
                <a:latin typeface="Verdana"/>
                <a:cs typeface="Verdana"/>
              </a:rPr>
              <a:t>me</a:t>
            </a:r>
            <a:r>
              <a:rPr sz="1300" spc="40" dirty="0">
                <a:latin typeface="Verdana"/>
                <a:cs typeface="Verdana"/>
              </a:rPr>
              <a:t>n</a:t>
            </a:r>
            <a:r>
              <a:rPr sz="1300" spc="20" dirty="0">
                <a:latin typeface="Verdana"/>
                <a:cs typeface="Verdana"/>
              </a:rPr>
              <a:t>to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i</a:t>
            </a:r>
            <a:r>
              <a:rPr sz="1300" spc="30" dirty="0">
                <a:latin typeface="Verdana"/>
                <a:cs typeface="Verdana"/>
              </a:rPr>
              <a:t>d</a:t>
            </a:r>
            <a:r>
              <a:rPr sz="130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</a:t>
            </a:r>
            <a:r>
              <a:rPr sz="1300" spc="25" dirty="0">
                <a:latin typeface="Verdana"/>
                <a:cs typeface="Verdana"/>
              </a:rPr>
              <a:t>ad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4954" y="6092334"/>
            <a:ext cx="2121535" cy="5467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500" b="1" spc="45" dirty="0">
                <a:solidFill>
                  <a:srgbClr val="082CDB"/>
                </a:solidFill>
                <a:latin typeface="Tahoma"/>
                <a:cs typeface="Tahoma"/>
              </a:rPr>
              <a:t>Chile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ocu</a:t>
            </a:r>
            <a:r>
              <a:rPr sz="1300" spc="60" dirty="0">
                <a:latin typeface="Verdana"/>
                <a:cs typeface="Verdana"/>
              </a:rPr>
              <a:t>me</a:t>
            </a:r>
            <a:r>
              <a:rPr sz="1300" spc="40" dirty="0">
                <a:latin typeface="Verdana"/>
                <a:cs typeface="Verdana"/>
              </a:rPr>
              <a:t>n</a:t>
            </a:r>
            <a:r>
              <a:rPr sz="1300" spc="20" dirty="0">
                <a:latin typeface="Verdana"/>
                <a:cs typeface="Verdana"/>
              </a:rPr>
              <a:t>to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i</a:t>
            </a:r>
            <a:r>
              <a:rPr sz="1300" spc="30" dirty="0">
                <a:latin typeface="Verdana"/>
                <a:cs typeface="Verdana"/>
              </a:rPr>
              <a:t>d</a:t>
            </a:r>
            <a:r>
              <a:rPr sz="130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</a:t>
            </a:r>
            <a:r>
              <a:rPr sz="1300" spc="25" dirty="0">
                <a:latin typeface="Verdana"/>
                <a:cs typeface="Verdana"/>
              </a:rPr>
              <a:t>ad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5340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534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2692349"/>
            <a:ext cx="4471670" cy="127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100" spc="110" dirty="0">
                <a:solidFill>
                  <a:srgbClr val="FFFFFF"/>
                </a:solidFill>
              </a:rPr>
              <a:t>Liveness </a:t>
            </a:r>
            <a:r>
              <a:rPr sz="4100" spc="-215" dirty="0">
                <a:solidFill>
                  <a:srgbClr val="FFFFFF"/>
                </a:solidFill>
              </a:rPr>
              <a:t>&amp; </a:t>
            </a:r>
            <a:r>
              <a:rPr sz="4100" spc="-210" dirty="0">
                <a:solidFill>
                  <a:srgbClr val="FFFFFF"/>
                </a:solidFill>
              </a:rPr>
              <a:t> </a:t>
            </a:r>
            <a:r>
              <a:rPr sz="4100" spc="130" dirty="0">
                <a:solidFill>
                  <a:srgbClr val="FFFFFF"/>
                </a:solidFill>
              </a:rPr>
              <a:t>Biometria</a:t>
            </a:r>
            <a:r>
              <a:rPr sz="4100" spc="-125" dirty="0">
                <a:solidFill>
                  <a:srgbClr val="FFFFFF"/>
                </a:solidFill>
              </a:rPr>
              <a:t> </a:t>
            </a:r>
            <a:r>
              <a:rPr sz="4100" spc="105" dirty="0">
                <a:solidFill>
                  <a:srgbClr val="FFFFFF"/>
                </a:solidFill>
              </a:rPr>
              <a:t>Facial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6752" y="1525524"/>
            <a:ext cx="5884163" cy="3806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752" y="0"/>
            <a:ext cx="3448676" cy="52656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7575" y="632206"/>
            <a:ext cx="64115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90" dirty="0"/>
              <a:t>Liveness</a:t>
            </a:r>
            <a:r>
              <a:rPr sz="3500" spc="-65" dirty="0"/>
              <a:t> </a:t>
            </a:r>
            <a:r>
              <a:rPr sz="3500" spc="-185" dirty="0"/>
              <a:t>&amp;</a:t>
            </a:r>
            <a:r>
              <a:rPr sz="3500" spc="-45" dirty="0"/>
              <a:t> </a:t>
            </a:r>
            <a:r>
              <a:rPr sz="3500" spc="110" dirty="0"/>
              <a:t>Biometria</a:t>
            </a:r>
            <a:r>
              <a:rPr sz="3500" spc="-45" dirty="0"/>
              <a:t> </a:t>
            </a:r>
            <a:r>
              <a:rPr sz="3500" spc="95" dirty="0"/>
              <a:t>Facial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8488171" y="5117338"/>
            <a:ext cx="1740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606DF8"/>
                </a:solidFill>
                <a:latin typeface="Tahoma"/>
                <a:cs typeface="Tahoma"/>
              </a:rPr>
              <a:t>Certificados</a:t>
            </a:r>
            <a:r>
              <a:rPr sz="1600" b="1" spc="-55" dirty="0">
                <a:solidFill>
                  <a:srgbClr val="606DF8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606DF8"/>
                </a:solidFill>
                <a:latin typeface="Tahoma"/>
                <a:cs typeface="Tahoma"/>
              </a:rPr>
              <a:t>por: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015" y="5766113"/>
            <a:ext cx="534098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-980" dirty="0">
                <a:solidFill>
                  <a:srgbClr val="606DF8"/>
                </a:solidFill>
                <a:latin typeface="Segoe UI Emoji"/>
                <a:cs typeface="Segoe UI Emoji"/>
              </a:rPr>
              <a:t>👉🏻</a:t>
            </a:r>
            <a:r>
              <a:rPr sz="1450" spc="350" dirty="0">
                <a:solidFill>
                  <a:srgbClr val="606DF8"/>
                </a:solidFill>
                <a:latin typeface="Segoe UI Emoji"/>
                <a:cs typeface="Segoe UI Emoji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Proceso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5" dirty="0">
                <a:solidFill>
                  <a:srgbClr val="5E78F9"/>
                </a:solidFill>
                <a:latin typeface="Verdana"/>
                <a:cs typeface="Verdana"/>
              </a:rPr>
              <a:t>sentido,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conservando</a:t>
            </a:r>
            <a:r>
              <a:rPr sz="1100" b="1" i="1" spc="-7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5" dirty="0">
                <a:solidFill>
                  <a:srgbClr val="5E78F9"/>
                </a:solidFill>
                <a:latin typeface="Verdana"/>
                <a:cs typeface="Verdana"/>
              </a:rPr>
              <a:t>el</a:t>
            </a:r>
            <a:r>
              <a:rPr sz="1100" b="1" i="1" spc="-8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UX</a:t>
            </a:r>
            <a:r>
              <a:rPr sz="1100" b="1" i="1" spc="-6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15" dirty="0">
                <a:solidFill>
                  <a:srgbClr val="5E78F9"/>
                </a:solidFill>
                <a:latin typeface="Verdana"/>
                <a:cs typeface="Verdana"/>
              </a:rPr>
              <a:t>para</a:t>
            </a:r>
            <a:r>
              <a:rPr sz="1100" b="1" i="1" spc="-5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20" dirty="0">
                <a:solidFill>
                  <a:srgbClr val="5E78F9"/>
                </a:solidFill>
                <a:latin typeface="Verdana"/>
                <a:cs typeface="Verdana"/>
              </a:rPr>
              <a:t>facilidad</a:t>
            </a:r>
            <a:r>
              <a:rPr sz="1100" b="1" i="1" spc="-9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del</a:t>
            </a:r>
            <a:r>
              <a:rPr sz="1100" b="1" i="1" spc="-7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usuario</a:t>
            </a:r>
            <a:r>
              <a:rPr sz="1100" b="1" i="1" spc="-7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final.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773" y="2325395"/>
            <a:ext cx="336613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" dirty="0">
                <a:latin typeface="Verdana"/>
                <a:cs typeface="Verdana"/>
              </a:rPr>
              <a:t>ste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20" dirty="0">
                <a:latin typeface="Verdana"/>
                <a:cs typeface="Verdana"/>
              </a:rPr>
              <a:t>roc</a:t>
            </a:r>
            <a:r>
              <a:rPr sz="1300" spc="5" dirty="0">
                <a:latin typeface="Verdana"/>
                <a:cs typeface="Verdana"/>
              </a:rPr>
              <a:t>eso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-180" dirty="0">
                <a:latin typeface="Verdana"/>
                <a:cs typeface="Verdana"/>
              </a:rPr>
              <a:t>,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60" dirty="0">
                <a:latin typeface="Verdana"/>
                <a:cs typeface="Verdana"/>
              </a:rPr>
              <a:t>mbi</a:t>
            </a:r>
            <a:r>
              <a:rPr sz="1300" spc="65" dirty="0">
                <a:latin typeface="Verdana"/>
                <a:cs typeface="Verdana"/>
              </a:rPr>
              <a:t>n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20" dirty="0">
                <a:latin typeface="Verdana"/>
                <a:cs typeface="Verdana"/>
              </a:rPr>
              <a:t>o  algoritmos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40" dirty="0">
                <a:latin typeface="Verdana"/>
                <a:cs typeface="Verdana"/>
              </a:rPr>
              <a:t>detección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20" dirty="0">
                <a:latin typeface="Verdana"/>
                <a:cs typeface="Verdana"/>
              </a:rPr>
              <a:t>presencia 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-165" dirty="0">
                <a:latin typeface="Verdana"/>
                <a:cs typeface="Verdana"/>
              </a:rPr>
              <a:t>(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u</a:t>
            </a:r>
            <a:r>
              <a:rPr sz="1300" spc="25" dirty="0">
                <a:latin typeface="Verdana"/>
                <a:cs typeface="Verdana"/>
              </a:rPr>
              <a:t>eba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v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-155" dirty="0">
                <a:latin typeface="Verdana"/>
                <a:cs typeface="Verdana"/>
              </a:rPr>
              <a:t>)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p</a:t>
            </a:r>
            <a:r>
              <a:rPr sz="1300" spc="35" dirty="0">
                <a:latin typeface="Verdana"/>
                <a:cs typeface="Verdana"/>
              </a:rPr>
              <a:t>a</a:t>
            </a:r>
            <a:r>
              <a:rPr sz="1300" spc="-15" dirty="0">
                <a:latin typeface="Verdana"/>
                <a:cs typeface="Verdana"/>
              </a:rPr>
              <a:t>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b="1" spc="90" dirty="0">
                <a:solidFill>
                  <a:srgbClr val="0A31F7"/>
                </a:solidFill>
                <a:latin typeface="Tahoma"/>
                <a:cs typeface="Tahoma"/>
              </a:rPr>
              <a:t>g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65" dirty="0">
                <a:solidFill>
                  <a:srgbClr val="0A31F7"/>
                </a:solidFill>
                <a:latin typeface="Tahoma"/>
                <a:cs typeface="Tahoma"/>
              </a:rPr>
              <a:t>n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ti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za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-4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80" dirty="0">
                <a:solidFill>
                  <a:srgbClr val="0A31F7"/>
                </a:solidFill>
                <a:latin typeface="Tahoma"/>
                <a:cs typeface="Tahoma"/>
              </a:rPr>
              <a:t>q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ue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l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a 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persona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está</a:t>
            </a:r>
            <a:r>
              <a:rPr sz="1300" b="1" spc="-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frente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la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cámara</a:t>
            </a:r>
            <a:r>
              <a:rPr sz="1300" b="1" spc="-4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es </a:t>
            </a:r>
            <a:r>
              <a:rPr sz="1300" b="1" spc="-36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real</a:t>
            </a:r>
            <a:r>
              <a:rPr sz="1300" b="1" spc="-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spc="25" dirty="0">
                <a:latin typeface="Verdana"/>
                <a:cs typeface="Verdana"/>
              </a:rPr>
              <a:t>mediante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pruebas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activas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pasivas.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773" y="3752240"/>
            <a:ext cx="3608704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Utilizamos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métodos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asegurar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que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no </a:t>
            </a:r>
            <a:r>
              <a:rPr sz="1300" spc="5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 </a:t>
            </a:r>
            <a:r>
              <a:rPr sz="1300" spc="30" dirty="0">
                <a:latin typeface="Verdana"/>
                <a:cs typeface="Verdana"/>
              </a:rPr>
              <a:t>hace </a:t>
            </a:r>
            <a:r>
              <a:rPr sz="1300" spc="15" dirty="0">
                <a:latin typeface="Verdana"/>
                <a:cs typeface="Verdana"/>
              </a:rPr>
              <a:t>uso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5" dirty="0">
                <a:latin typeface="Verdana"/>
                <a:cs typeface="Verdana"/>
              </a:rPr>
              <a:t>videos </a:t>
            </a:r>
            <a:r>
              <a:rPr sz="1300" spc="30" dirty="0">
                <a:latin typeface="Verdana"/>
                <a:cs typeface="Verdana"/>
              </a:rPr>
              <a:t>o </a:t>
            </a:r>
            <a:r>
              <a:rPr sz="1300" spc="10" dirty="0">
                <a:latin typeface="Verdana"/>
                <a:cs typeface="Verdana"/>
              </a:rPr>
              <a:t>fotos para </a:t>
            </a:r>
            <a:r>
              <a:rPr sz="1300" spc="15" dirty="0">
                <a:latin typeface="Verdana"/>
                <a:cs typeface="Verdana"/>
              </a:rPr>
              <a:t> supla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5" dirty="0">
                <a:latin typeface="Verdana"/>
                <a:cs typeface="Verdana"/>
              </a:rPr>
              <a:t>t</a:t>
            </a:r>
            <a:r>
              <a:rPr sz="1300" spc="15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ión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iden</a:t>
            </a:r>
            <a:r>
              <a:rPr sz="1300" spc="25" dirty="0">
                <a:latin typeface="Verdana"/>
                <a:cs typeface="Verdana"/>
              </a:rPr>
              <a:t>ti</a:t>
            </a:r>
            <a:r>
              <a:rPr sz="1300" spc="50" dirty="0">
                <a:latin typeface="Verdana"/>
                <a:cs typeface="Verdana"/>
              </a:rPr>
              <a:t>d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y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25" dirty="0">
                <a:latin typeface="Verdana"/>
                <a:cs typeface="Verdana"/>
              </a:rPr>
              <a:t>mos 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biometría</a:t>
            </a:r>
            <a:r>
              <a:rPr sz="1300" b="1" spc="-3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facial</a:t>
            </a:r>
            <a:r>
              <a:rPr sz="1300" b="1" spc="-4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215" dirty="0">
                <a:solidFill>
                  <a:srgbClr val="082CDB"/>
                </a:solidFill>
                <a:latin typeface="Tahoma"/>
                <a:cs typeface="Tahoma"/>
              </a:rPr>
              <a:t>1:1,</a:t>
            </a:r>
            <a:r>
              <a:rPr sz="1300" b="1" spc="-14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verificar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que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es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mi</a:t>
            </a:r>
            <a:r>
              <a:rPr sz="1300" spc="10" dirty="0">
                <a:latin typeface="Verdana"/>
                <a:cs typeface="Verdana"/>
              </a:rPr>
              <a:t>s</a:t>
            </a:r>
            <a:r>
              <a:rPr sz="1300" spc="45" dirty="0">
                <a:latin typeface="Verdana"/>
                <a:cs typeface="Verdana"/>
              </a:rPr>
              <a:t>ma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-10" dirty="0">
                <a:latin typeface="Verdana"/>
                <a:cs typeface="Verdana"/>
              </a:rPr>
              <a:t>r</a:t>
            </a:r>
            <a:r>
              <a:rPr sz="1300" spc="20" dirty="0">
                <a:latin typeface="Verdana"/>
                <a:cs typeface="Verdana"/>
              </a:rPr>
              <a:t>so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q</a:t>
            </a:r>
            <a:r>
              <a:rPr sz="1300" spc="35" dirty="0">
                <a:latin typeface="Verdana"/>
                <a:cs typeface="Verdana"/>
              </a:rPr>
              <a:t>ue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65" dirty="0">
                <a:latin typeface="Verdana"/>
                <a:cs typeface="Verdana"/>
              </a:rPr>
              <a:t>um</a:t>
            </a: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25" dirty="0">
                <a:latin typeface="Verdana"/>
                <a:cs typeface="Verdana"/>
              </a:rPr>
              <a:t>to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 </a:t>
            </a:r>
            <a:r>
              <a:rPr sz="1300" spc="15" dirty="0">
                <a:latin typeface="Verdana"/>
                <a:cs typeface="Verdana"/>
              </a:rPr>
              <a:t>identidad.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9332" y="1332102"/>
            <a:ext cx="1697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041FAB"/>
                </a:solidFill>
                <a:latin typeface="Verdana"/>
                <a:cs typeface="Verdana"/>
              </a:rPr>
              <a:t>VID</a:t>
            </a:r>
            <a:r>
              <a:rPr sz="2000" b="1" spc="-15" dirty="0">
                <a:solidFill>
                  <a:srgbClr val="041FAB"/>
                </a:solidFill>
                <a:latin typeface="Verdana"/>
                <a:cs typeface="Verdana"/>
              </a:rPr>
              <a:t>EO</a:t>
            </a:r>
            <a:r>
              <a:rPr sz="2000" b="1" spc="-114" dirty="0">
                <a:solidFill>
                  <a:srgbClr val="041FAB"/>
                </a:solidFill>
                <a:latin typeface="Verdana"/>
                <a:cs typeface="Verdana"/>
              </a:rPr>
              <a:t> </a:t>
            </a:r>
            <a:r>
              <a:rPr sz="2000" b="1" spc="10" dirty="0">
                <a:solidFill>
                  <a:srgbClr val="041FAB"/>
                </a:solidFill>
                <a:latin typeface="Verdana"/>
                <a:cs typeface="Verdana"/>
              </a:rPr>
              <a:t>FA</a:t>
            </a:r>
            <a:r>
              <a:rPr sz="2000" b="1" dirty="0">
                <a:solidFill>
                  <a:srgbClr val="041FAB"/>
                </a:solidFill>
                <a:latin typeface="Verdana"/>
                <a:cs typeface="Verdana"/>
              </a:rPr>
              <a:t>C</a:t>
            </a:r>
            <a:r>
              <a:rPr sz="2000" b="1" spc="-20" dirty="0">
                <a:solidFill>
                  <a:srgbClr val="041FAB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695" y="5639305"/>
            <a:ext cx="1482852" cy="52781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34068" y="6313728"/>
            <a:ext cx="8489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85" dirty="0">
                <a:latin typeface="Verdana"/>
                <a:cs typeface="Verdana"/>
              </a:rPr>
              <a:t>2020-2021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25311"/>
            <a:ext cx="12192000" cy="932815"/>
          </a:xfrm>
          <a:custGeom>
            <a:avLst/>
            <a:gdLst/>
            <a:ahLst/>
            <a:cxnLst/>
            <a:rect l="l" t="t" r="r" b="b"/>
            <a:pathLst>
              <a:path w="12192000" h="932815">
                <a:moveTo>
                  <a:pt x="12192000" y="0"/>
                </a:moveTo>
                <a:lnTo>
                  <a:pt x="0" y="186537"/>
                </a:lnTo>
                <a:lnTo>
                  <a:pt x="0" y="932687"/>
                </a:lnTo>
                <a:lnTo>
                  <a:pt x="12192000" y="9326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815" y="1691462"/>
            <a:ext cx="9372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082CDB"/>
                </a:solidFill>
                <a:latin typeface="Tahoma"/>
                <a:cs typeface="Tahoma"/>
              </a:rPr>
              <a:t>LI</a:t>
            </a:r>
            <a:r>
              <a:rPr sz="1400" b="1" spc="-35" dirty="0">
                <a:solidFill>
                  <a:srgbClr val="082CDB"/>
                </a:solidFill>
                <a:latin typeface="Tahoma"/>
                <a:cs typeface="Tahoma"/>
              </a:rPr>
              <a:t>V</a:t>
            </a:r>
            <a:r>
              <a:rPr sz="1400" b="1" spc="80" dirty="0">
                <a:solidFill>
                  <a:srgbClr val="082CDB"/>
                </a:solidFill>
                <a:latin typeface="Tahoma"/>
                <a:cs typeface="Tahoma"/>
              </a:rPr>
              <a:t>E</a:t>
            </a:r>
            <a:r>
              <a:rPr sz="1400" b="1" spc="75" dirty="0">
                <a:solidFill>
                  <a:srgbClr val="082CDB"/>
                </a:solidFill>
                <a:latin typeface="Tahoma"/>
                <a:cs typeface="Tahoma"/>
              </a:rPr>
              <a:t>N</a:t>
            </a:r>
            <a:r>
              <a:rPr sz="1400" b="1" spc="65" dirty="0">
                <a:solidFill>
                  <a:srgbClr val="082CDB"/>
                </a:solidFill>
                <a:latin typeface="Tahoma"/>
                <a:cs typeface="Tahoma"/>
              </a:rPr>
              <a:t>E</a:t>
            </a:r>
            <a:r>
              <a:rPr sz="1400" b="1" spc="10" dirty="0">
                <a:solidFill>
                  <a:srgbClr val="082CDB"/>
                </a:solidFill>
                <a:latin typeface="Tahoma"/>
                <a:cs typeface="Tahoma"/>
              </a:rPr>
              <a:t>SS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2815" y="2148611"/>
            <a:ext cx="2913380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20" dirty="0">
                <a:latin typeface="Verdana"/>
                <a:cs typeface="Verdana"/>
              </a:rPr>
              <a:t>C</a:t>
            </a:r>
            <a:r>
              <a:rPr sz="1300" spc="50" dirty="0">
                <a:latin typeface="Verdana"/>
                <a:cs typeface="Verdana"/>
              </a:rPr>
              <a:t>o</a:t>
            </a:r>
            <a:r>
              <a:rPr sz="1300" spc="85" dirty="0">
                <a:latin typeface="Verdana"/>
                <a:cs typeface="Verdana"/>
              </a:rPr>
              <a:t>m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25" dirty="0">
                <a:latin typeface="Verdana"/>
                <a:cs typeface="Verdana"/>
              </a:rPr>
              <a:t>ueba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que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rsona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que  </a:t>
            </a:r>
            <a:r>
              <a:rPr sz="1300" spc="-10" dirty="0">
                <a:latin typeface="Verdana"/>
                <a:cs typeface="Verdana"/>
              </a:rPr>
              <a:t>está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ealizando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está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vi</a:t>
            </a:r>
            <a:r>
              <a:rPr sz="1300" spc="-55" dirty="0">
                <a:latin typeface="Verdana"/>
                <a:cs typeface="Verdana"/>
              </a:rPr>
              <a:t>v</a:t>
            </a:r>
            <a:r>
              <a:rPr sz="1300" spc="-15" dirty="0">
                <a:latin typeface="Verdana"/>
                <a:cs typeface="Verdana"/>
              </a:rPr>
              <a:t>a 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ese</a:t>
            </a:r>
            <a:r>
              <a:rPr sz="1300" spc="-5" dirty="0">
                <a:latin typeface="Verdana"/>
                <a:cs typeface="Verdana"/>
              </a:rPr>
              <a:t>n</a:t>
            </a:r>
            <a:r>
              <a:rPr sz="1300" spc="10" dirty="0">
                <a:latin typeface="Verdana"/>
                <a:cs typeface="Verdana"/>
              </a:rPr>
              <a:t>te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f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nte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cá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-70" dirty="0">
                <a:latin typeface="Verdana"/>
                <a:cs typeface="Verdana"/>
              </a:rPr>
              <a:t>ara.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15" y="3098887"/>
            <a:ext cx="2686050" cy="977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5"/>
              </a:spcBef>
            </a:pPr>
            <a:r>
              <a:rPr sz="1300" spc="5" dirty="0">
                <a:latin typeface="Verdana"/>
                <a:cs typeface="Verdana"/>
              </a:rPr>
              <a:t>Ca</a:t>
            </a:r>
            <a:r>
              <a:rPr sz="1300" spc="6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acidad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e</a:t>
            </a:r>
            <a:r>
              <a:rPr sz="1300" spc="-15" dirty="0">
                <a:latin typeface="Verdana"/>
                <a:cs typeface="Verdana"/>
              </a:rPr>
              <a:t>ali</a:t>
            </a:r>
            <a:r>
              <a:rPr sz="1300" spc="-25" dirty="0">
                <a:latin typeface="Verdana"/>
                <a:cs typeface="Verdana"/>
              </a:rPr>
              <a:t>zar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-15" dirty="0">
                <a:latin typeface="Verdana"/>
                <a:cs typeface="Verdana"/>
              </a:rPr>
              <a:t>ife</a:t>
            </a:r>
            <a:r>
              <a:rPr sz="1300" spc="-25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nt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35" dirty="0">
                <a:latin typeface="Verdana"/>
                <a:cs typeface="Verdana"/>
              </a:rPr>
              <a:t>s 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challenges </a:t>
            </a:r>
            <a:r>
              <a:rPr sz="1300" dirty="0">
                <a:latin typeface="Verdana"/>
                <a:cs typeface="Verdana"/>
              </a:rPr>
              <a:t>para </a:t>
            </a:r>
            <a:r>
              <a:rPr sz="1300" spc="10" dirty="0">
                <a:latin typeface="Verdana"/>
                <a:cs typeface="Verdana"/>
              </a:rPr>
              <a:t>hacer </a:t>
            </a:r>
            <a:r>
              <a:rPr sz="1300" spc="-15" dirty="0">
                <a:latin typeface="Verdana"/>
                <a:cs typeface="Verdana"/>
              </a:rPr>
              <a:t>la 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comprobación </a:t>
            </a:r>
            <a:r>
              <a:rPr sz="1300" spc="-15" dirty="0">
                <a:latin typeface="Verdana"/>
                <a:cs typeface="Verdana"/>
              </a:rPr>
              <a:t>presencial. 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spc="-165" dirty="0">
                <a:latin typeface="Verdana"/>
                <a:cs typeface="Verdana"/>
              </a:rPr>
              <a:t>(</a:t>
            </a:r>
            <a:r>
              <a:rPr sz="1300" spc="40" dirty="0">
                <a:latin typeface="Verdana"/>
                <a:cs typeface="Verdana"/>
              </a:rPr>
              <a:t>D</a:t>
            </a:r>
            <a:r>
              <a:rPr sz="1300" spc="20" dirty="0">
                <a:latin typeface="Verdana"/>
                <a:cs typeface="Verdana"/>
              </a:rPr>
              <a:t>etecci</a:t>
            </a:r>
            <a:r>
              <a:rPr sz="1300" spc="30" dirty="0">
                <a:latin typeface="Verdana"/>
                <a:cs typeface="Verdana"/>
              </a:rPr>
              <a:t>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at</a:t>
            </a:r>
            <a:r>
              <a:rPr sz="1300" spc="30" dirty="0">
                <a:latin typeface="Verdana"/>
                <a:cs typeface="Verdana"/>
              </a:rPr>
              <a:t>aqu</a:t>
            </a:r>
            <a:r>
              <a:rPr sz="1300" spc="-20" dirty="0">
                <a:latin typeface="Verdana"/>
                <a:cs typeface="Verdana"/>
              </a:rPr>
              <a:t>es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145" dirty="0">
                <a:latin typeface="Verdana"/>
                <a:cs typeface="Verdana"/>
              </a:rPr>
              <a:t>P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-50" dirty="0">
                <a:latin typeface="Verdana"/>
                <a:cs typeface="Verdana"/>
              </a:rPr>
              <a:t>D)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334" y="1691462"/>
            <a:ext cx="15443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0" dirty="0">
                <a:solidFill>
                  <a:srgbClr val="082CDB"/>
                </a:solidFill>
                <a:latin typeface="Tahoma"/>
                <a:cs typeface="Tahoma"/>
              </a:rPr>
              <a:t>ANTI-SPOOFING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1926" y="1691462"/>
            <a:ext cx="1097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5" dirty="0">
                <a:solidFill>
                  <a:srgbClr val="082CDB"/>
                </a:solidFill>
                <a:latin typeface="Tahoma"/>
                <a:cs typeface="Tahoma"/>
              </a:rPr>
              <a:t>BIOME</a:t>
            </a:r>
            <a:r>
              <a:rPr sz="1400" b="1" dirty="0">
                <a:solidFill>
                  <a:srgbClr val="082CDB"/>
                </a:solidFill>
                <a:latin typeface="Tahoma"/>
                <a:cs typeface="Tahoma"/>
              </a:rPr>
              <a:t>T</a:t>
            </a:r>
            <a:r>
              <a:rPr sz="1400" b="1" spc="-120" dirty="0">
                <a:solidFill>
                  <a:srgbClr val="082CDB"/>
                </a:solidFill>
                <a:latin typeface="Tahoma"/>
                <a:cs typeface="Tahoma"/>
              </a:rPr>
              <a:t>R</a:t>
            </a:r>
            <a:r>
              <a:rPr sz="1400" b="1" spc="-90" dirty="0">
                <a:solidFill>
                  <a:srgbClr val="082CDB"/>
                </a:solidFill>
                <a:latin typeface="Tahoma"/>
                <a:cs typeface="Tahoma"/>
              </a:rPr>
              <a:t>Í</a:t>
            </a:r>
            <a:r>
              <a:rPr sz="1400" b="1" spc="114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291" y="4444017"/>
            <a:ext cx="1824227" cy="100275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0580" y="124206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27" y="7028"/>
                </a:lnTo>
                <a:lnTo>
                  <a:pt x="56466" y="26602"/>
                </a:lnTo>
                <a:lnTo>
                  <a:pt x="26610" y="56455"/>
                </a:lnTo>
                <a:lnTo>
                  <a:pt x="7031" y="94317"/>
                </a:lnTo>
                <a:lnTo>
                  <a:pt x="0" y="137922"/>
                </a:lnTo>
                <a:lnTo>
                  <a:pt x="7031" y="181526"/>
                </a:lnTo>
                <a:lnTo>
                  <a:pt x="26610" y="219388"/>
                </a:lnTo>
                <a:lnTo>
                  <a:pt x="56466" y="249241"/>
                </a:lnTo>
                <a:lnTo>
                  <a:pt x="94327" y="268815"/>
                </a:lnTo>
                <a:lnTo>
                  <a:pt x="137922" y="275843"/>
                </a:lnTo>
                <a:lnTo>
                  <a:pt x="181516" y="268815"/>
                </a:lnTo>
                <a:lnTo>
                  <a:pt x="219377" y="249241"/>
                </a:lnTo>
                <a:lnTo>
                  <a:pt x="249233" y="219388"/>
                </a:lnTo>
                <a:lnTo>
                  <a:pt x="268812" y="181526"/>
                </a:lnTo>
                <a:lnTo>
                  <a:pt x="275844" y="137922"/>
                </a:lnTo>
                <a:lnTo>
                  <a:pt x="268812" y="94317"/>
                </a:lnTo>
                <a:lnTo>
                  <a:pt x="249233" y="56455"/>
                </a:lnTo>
                <a:lnTo>
                  <a:pt x="219377" y="26602"/>
                </a:lnTo>
                <a:lnTo>
                  <a:pt x="18151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5720" y="126466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8679" y="124206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3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4785" y="126466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64880" y="124206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3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50605" y="1264665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8824" y="1376172"/>
            <a:ext cx="3207385" cy="3810"/>
          </a:xfrm>
          <a:custGeom>
            <a:avLst/>
            <a:gdLst/>
            <a:ahLst/>
            <a:cxnLst/>
            <a:rect l="l" t="t" r="r" b="b"/>
            <a:pathLst>
              <a:path w="3207385" h="3809">
                <a:moveTo>
                  <a:pt x="0" y="0"/>
                </a:moveTo>
                <a:lnTo>
                  <a:pt x="3207258" y="3555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4647" y="1370075"/>
            <a:ext cx="3171825" cy="22225"/>
          </a:xfrm>
          <a:custGeom>
            <a:avLst/>
            <a:gdLst/>
            <a:ahLst/>
            <a:cxnLst/>
            <a:rect l="l" t="t" r="r" b="b"/>
            <a:pathLst>
              <a:path w="3171825" h="22225">
                <a:moveTo>
                  <a:pt x="0" y="0"/>
                </a:moveTo>
                <a:lnTo>
                  <a:pt x="3171571" y="22225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91253" y="2148611"/>
            <a:ext cx="270891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b="1" spc="5" dirty="0">
                <a:solidFill>
                  <a:srgbClr val="082CDB"/>
                </a:solidFill>
                <a:latin typeface="Tahoma"/>
                <a:cs typeface="Tahoma"/>
              </a:rPr>
              <a:t>Evitar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la </a:t>
            </a:r>
            <a:r>
              <a:rPr sz="1300" b="1" spc="25" dirty="0">
                <a:solidFill>
                  <a:srgbClr val="082CDB"/>
                </a:solidFill>
                <a:latin typeface="Tahoma"/>
                <a:cs typeface="Tahoma"/>
              </a:rPr>
              <a:t>suplantación 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082CDB"/>
                </a:solidFill>
                <a:latin typeface="Tahoma"/>
                <a:cs typeface="Tahoma"/>
              </a:rPr>
              <a:t>i</a:t>
            </a:r>
            <a:r>
              <a:rPr sz="1300" b="1" spc="25" dirty="0">
                <a:solidFill>
                  <a:srgbClr val="082CDB"/>
                </a:solidFill>
                <a:latin typeface="Tahoma"/>
                <a:cs typeface="Tahoma"/>
              </a:rPr>
              <a:t>denti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d</a:t>
            </a:r>
            <a:r>
              <a:rPr sz="1300" b="1" spc="5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70" dirty="0">
                <a:solidFill>
                  <a:srgbClr val="082CDB"/>
                </a:solidFill>
                <a:latin typeface="Tahoma"/>
                <a:cs typeface="Tahoma"/>
              </a:rPr>
              <a:t>d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300" spc="25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300" spc="10" dirty="0">
                <a:solidFill>
                  <a:srgbClr val="1F1F1F"/>
                </a:solidFill>
                <a:latin typeface="Verdana"/>
                <a:cs typeface="Verdana"/>
              </a:rPr>
              <a:t>tect</a:t>
            </a:r>
            <a:r>
              <a:rPr sz="1300" spc="20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300" spc="60" dirty="0">
                <a:solidFill>
                  <a:srgbClr val="1F1F1F"/>
                </a:solidFill>
                <a:latin typeface="Verdana"/>
                <a:cs typeface="Verdana"/>
              </a:rPr>
              <a:t>n</a:t>
            </a:r>
            <a:r>
              <a:rPr sz="13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300" spc="20" dirty="0">
                <a:solidFill>
                  <a:srgbClr val="1F1F1F"/>
                </a:solidFill>
                <a:latin typeface="Verdana"/>
                <a:cs typeface="Verdana"/>
              </a:rPr>
              <a:t>o</a:t>
            </a:r>
            <a:r>
              <a:rPr sz="1300" spc="-10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Verdana"/>
                <a:cs typeface="Verdana"/>
              </a:rPr>
              <a:t>si</a:t>
            </a:r>
            <a:r>
              <a:rPr sz="1300" spc="-11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Verdana"/>
                <a:cs typeface="Verdana"/>
              </a:rPr>
              <a:t>se</a:t>
            </a:r>
            <a:r>
              <a:rPr sz="1300" spc="-12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Verdana"/>
                <a:cs typeface="Verdana"/>
              </a:rPr>
              <a:t>está  </a:t>
            </a:r>
            <a:r>
              <a:rPr sz="1300" spc="30" dirty="0">
                <a:latin typeface="Verdana"/>
                <a:cs typeface="Verdana"/>
              </a:rPr>
              <a:t>hac</a:t>
            </a:r>
            <a:r>
              <a:rPr sz="1300" spc="15" dirty="0">
                <a:latin typeface="Verdana"/>
                <a:cs typeface="Verdana"/>
              </a:rPr>
              <a:t>ie</a:t>
            </a:r>
            <a:r>
              <a:rPr sz="1300" spc="10" dirty="0">
                <a:latin typeface="Verdana"/>
                <a:cs typeface="Verdana"/>
              </a:rPr>
              <a:t>n</a:t>
            </a:r>
            <a:r>
              <a:rPr sz="1300" spc="45" dirty="0">
                <a:latin typeface="Verdana"/>
                <a:cs typeface="Verdana"/>
              </a:rPr>
              <a:t>do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u</a:t>
            </a:r>
            <a:r>
              <a:rPr sz="1300" spc="5" dirty="0">
                <a:latin typeface="Verdana"/>
                <a:cs typeface="Verdana"/>
              </a:rPr>
              <a:t>s</a:t>
            </a:r>
            <a:r>
              <a:rPr sz="1300" spc="20" dirty="0">
                <a:latin typeface="Verdana"/>
                <a:cs typeface="Verdana"/>
              </a:rPr>
              <a:t>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v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" dirty="0">
                <a:latin typeface="Verdana"/>
                <a:cs typeface="Verdana"/>
              </a:rPr>
              <a:t>os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y/o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fo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35" dirty="0">
                <a:latin typeface="Verdana"/>
                <a:cs typeface="Verdana"/>
              </a:rPr>
              <a:t>s  </a:t>
            </a:r>
            <a:r>
              <a:rPr sz="1300" spc="-5" dirty="0">
                <a:latin typeface="Verdana"/>
                <a:cs typeface="Verdana"/>
              </a:rPr>
              <a:t>pregrabados.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49385" y="2148611"/>
            <a:ext cx="28702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20" dirty="0">
                <a:latin typeface="Verdana"/>
                <a:cs typeface="Verdana"/>
              </a:rPr>
              <a:t>C</a:t>
            </a:r>
            <a:r>
              <a:rPr sz="1300" spc="50" dirty="0">
                <a:latin typeface="Verdana"/>
                <a:cs typeface="Verdana"/>
              </a:rPr>
              <a:t>o</a:t>
            </a:r>
            <a:r>
              <a:rPr sz="1300" spc="85" dirty="0">
                <a:latin typeface="Verdana"/>
                <a:cs typeface="Verdana"/>
              </a:rPr>
              <a:t>m</a:t>
            </a:r>
            <a:r>
              <a:rPr sz="1300" spc="5" dirty="0">
                <a:latin typeface="Verdana"/>
                <a:cs typeface="Verdana"/>
              </a:rPr>
              <a:t>paració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f</a:t>
            </a:r>
            <a:r>
              <a:rPr sz="1300" spc="15" dirty="0">
                <a:latin typeface="Verdana"/>
                <a:cs typeface="Verdana"/>
              </a:rPr>
              <a:t>ac</a:t>
            </a:r>
            <a:r>
              <a:rPr sz="1300" spc="-15" dirty="0">
                <a:latin typeface="Verdana"/>
                <a:cs typeface="Verdana"/>
              </a:rPr>
              <a:t>ial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biom</a:t>
            </a:r>
            <a:r>
              <a:rPr sz="1300" spc="-5" dirty="0">
                <a:latin typeface="Verdana"/>
                <a:cs typeface="Verdana"/>
              </a:rPr>
              <a:t>ét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ica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200" dirty="0">
                <a:latin typeface="Verdana"/>
                <a:cs typeface="Verdana"/>
              </a:rPr>
              <a:t>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en  tiempo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r</a:t>
            </a:r>
            <a:r>
              <a:rPr sz="1300" b="1" spc="5" dirty="0">
                <a:solidFill>
                  <a:srgbClr val="082CDB"/>
                </a:solidFill>
                <a:latin typeface="Tahoma"/>
                <a:cs typeface="Tahoma"/>
              </a:rPr>
              <a:t>eal</a:t>
            </a:r>
            <a:r>
              <a:rPr sz="1300" b="1" spc="-2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</a:t>
            </a:r>
            <a:r>
              <a:rPr sz="1300" spc="5" dirty="0">
                <a:latin typeface="Verdana"/>
                <a:cs typeface="Verdana"/>
              </a:rPr>
              <a:t>o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obteni</a:t>
            </a:r>
            <a:r>
              <a:rPr sz="1300" spc="25" dirty="0">
                <a:latin typeface="Verdana"/>
                <a:cs typeface="Verdana"/>
              </a:rPr>
              <a:t>d</a:t>
            </a:r>
            <a:r>
              <a:rPr sz="1300" spc="-15" dirty="0">
                <a:latin typeface="Verdana"/>
                <a:cs typeface="Verdana"/>
              </a:rPr>
              <a:t>a  </a:t>
            </a:r>
            <a:r>
              <a:rPr sz="1300" spc="35" dirty="0">
                <a:latin typeface="Verdana"/>
                <a:cs typeface="Verdana"/>
              </a:rPr>
              <a:t>d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10" dirty="0">
                <a:latin typeface="Verdana"/>
                <a:cs typeface="Verdana"/>
              </a:rPr>
              <a:t>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doc</a:t>
            </a:r>
            <a:r>
              <a:rPr sz="1300" spc="55" dirty="0">
                <a:latin typeface="Verdana"/>
                <a:cs typeface="Verdana"/>
              </a:rPr>
              <a:t>u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15" dirty="0">
                <a:latin typeface="Verdana"/>
                <a:cs typeface="Verdana"/>
              </a:rPr>
              <a:t>to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ntidad,  </a:t>
            </a:r>
            <a:r>
              <a:rPr sz="1300" dirty="0">
                <a:latin typeface="Verdana"/>
                <a:cs typeface="Verdana"/>
              </a:rPr>
              <a:t>o</a:t>
            </a:r>
            <a:r>
              <a:rPr sz="1300" spc="5" dirty="0">
                <a:latin typeface="Verdana"/>
                <a:cs typeface="Verdana"/>
              </a:rPr>
              <a:t>f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ciend</a:t>
            </a:r>
            <a:r>
              <a:rPr sz="1300" spc="20" dirty="0">
                <a:latin typeface="Verdana"/>
                <a:cs typeface="Verdana"/>
              </a:rPr>
              <a:t>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un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s</a:t>
            </a:r>
            <a:r>
              <a:rPr sz="1300" b="1" spc="45" dirty="0">
                <a:solidFill>
                  <a:srgbClr val="082CDB"/>
                </a:solidFill>
                <a:latin typeface="Tahoma"/>
                <a:cs typeface="Tahoma"/>
              </a:rPr>
              <a:t>c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r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ing</a:t>
            </a:r>
            <a:r>
              <a:rPr sz="1300" b="1" spc="-3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45" dirty="0">
                <a:latin typeface="Verdana"/>
                <a:cs typeface="Verdana"/>
              </a:rPr>
              <a:t>biom</a:t>
            </a:r>
            <a:r>
              <a:rPr sz="1300" spc="-5" dirty="0">
                <a:latin typeface="Verdana"/>
                <a:cs typeface="Verdana"/>
              </a:rPr>
              <a:t>ét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20" dirty="0">
                <a:latin typeface="Verdana"/>
                <a:cs typeface="Verdana"/>
              </a:rPr>
              <a:t>ico  </a:t>
            </a:r>
            <a:r>
              <a:rPr sz="1300" spc="-30" dirty="0">
                <a:latin typeface="Verdana"/>
                <a:cs typeface="Verdana"/>
              </a:rPr>
              <a:t>facial.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6568" y="4579620"/>
            <a:ext cx="1824227" cy="70865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847" y="4466844"/>
            <a:ext cx="1306068" cy="9342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463290" y="6292697"/>
            <a:ext cx="5313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solidFill>
                  <a:srgbClr val="041FAB"/>
                </a:solidFill>
                <a:latin typeface="Tahoma"/>
                <a:cs typeface="Tahoma"/>
              </a:rPr>
              <a:t>Verificación</a:t>
            </a:r>
            <a:r>
              <a:rPr sz="1800" b="1" spc="-4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1800" b="1" spc="40" dirty="0">
                <a:solidFill>
                  <a:srgbClr val="041FAB"/>
                </a:solidFill>
                <a:latin typeface="Tahoma"/>
                <a:cs typeface="Tahoma"/>
              </a:rPr>
              <a:t>y</a:t>
            </a:r>
            <a:r>
              <a:rPr sz="1800" b="1" spc="-5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1800" b="1" spc="60" dirty="0">
                <a:solidFill>
                  <a:srgbClr val="041FAB"/>
                </a:solidFill>
                <a:latin typeface="Tahoma"/>
                <a:cs typeface="Tahoma"/>
              </a:rPr>
              <a:t>seguridad</a:t>
            </a:r>
            <a:r>
              <a:rPr sz="1800" b="1" spc="-3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1800" b="1" spc="80" dirty="0">
                <a:solidFill>
                  <a:srgbClr val="041FAB"/>
                </a:solidFill>
                <a:latin typeface="Tahoma"/>
                <a:cs typeface="Tahoma"/>
              </a:rPr>
              <a:t>en</a:t>
            </a:r>
            <a:r>
              <a:rPr sz="1800" b="1" spc="-5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041FAB"/>
                </a:solidFill>
                <a:latin typeface="Tahoma"/>
                <a:cs typeface="Tahoma"/>
              </a:rPr>
              <a:t>pocos</a:t>
            </a:r>
            <a:r>
              <a:rPr sz="1800" b="1" spc="-4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041FAB"/>
                </a:solidFill>
                <a:latin typeface="Tahoma"/>
                <a:cs typeface="Tahoma"/>
              </a:rPr>
              <a:t>segundos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575" y="654812"/>
            <a:ext cx="281305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150" dirty="0"/>
              <a:t>Compliance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0608" y="2246376"/>
            <a:ext cx="1014984" cy="6766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1642" y="2265023"/>
            <a:ext cx="1330086" cy="6566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06082" y="2256551"/>
            <a:ext cx="1563070" cy="6563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4013" y="3980760"/>
            <a:ext cx="1742078" cy="89661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91911" y="3805428"/>
            <a:ext cx="1628139" cy="908685"/>
            <a:chOff x="5391911" y="3805428"/>
            <a:chExt cx="1628139" cy="9086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1911" y="3805428"/>
              <a:ext cx="908303" cy="9083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1239" y="3805428"/>
              <a:ext cx="908304" cy="9083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0379" y="4993335"/>
            <a:ext cx="12515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40" dirty="0">
                <a:solidFill>
                  <a:srgbClr val="1F1F1F"/>
                </a:solidFill>
                <a:latin typeface="Tahoma"/>
                <a:cs typeface="Tahoma"/>
              </a:rPr>
              <a:t>Cumplimiento</a:t>
            </a:r>
            <a:endParaRPr sz="1300">
              <a:latin typeface="Tahoma"/>
              <a:cs typeface="Tahoma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1300" b="1" spc="50" dirty="0">
                <a:solidFill>
                  <a:srgbClr val="1F1F1F"/>
                </a:solidFill>
                <a:latin typeface="Tahoma"/>
                <a:cs typeface="Tahoma"/>
              </a:rPr>
              <a:t>de</a:t>
            </a:r>
            <a:r>
              <a:rPr sz="1300" b="1" spc="-4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1F1F1F"/>
                </a:solidFill>
                <a:latin typeface="Tahoma"/>
                <a:cs typeface="Tahoma"/>
              </a:rPr>
              <a:t>la</a:t>
            </a:r>
            <a:r>
              <a:rPr sz="1300" b="1" spc="-4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1F1F1F"/>
                </a:solidFill>
                <a:latin typeface="Tahoma"/>
                <a:cs typeface="Tahoma"/>
              </a:rPr>
              <a:t>guia</a:t>
            </a:r>
            <a:r>
              <a:rPr sz="1300" b="1" spc="-4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1F1F1F"/>
                </a:solidFill>
                <a:latin typeface="Tahoma"/>
                <a:cs typeface="Tahoma"/>
              </a:rPr>
              <a:t>RFS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8366" y="5125973"/>
            <a:ext cx="15551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20" dirty="0">
                <a:solidFill>
                  <a:srgbClr val="1F1F1F"/>
                </a:solidFill>
                <a:latin typeface="Tahoma"/>
                <a:cs typeface="Tahoma"/>
              </a:rPr>
              <a:t>Válido</a:t>
            </a:r>
            <a:r>
              <a:rPr sz="1300" b="1" spc="-5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1F1F1F"/>
                </a:solidFill>
                <a:latin typeface="Tahoma"/>
                <a:cs typeface="Tahoma"/>
              </a:rPr>
              <a:t>para</a:t>
            </a:r>
            <a:r>
              <a:rPr sz="1300" b="1" spc="-4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1F1F1F"/>
                </a:solidFill>
                <a:latin typeface="Tahoma"/>
                <a:cs typeface="Tahoma"/>
              </a:rPr>
              <a:t>banca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90523" y="4118184"/>
            <a:ext cx="1618151" cy="55407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111743" y="5025897"/>
            <a:ext cx="13563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60" dirty="0">
                <a:solidFill>
                  <a:srgbClr val="1F1F1F"/>
                </a:solidFill>
                <a:latin typeface="Tahoma"/>
                <a:cs typeface="Tahoma"/>
              </a:rPr>
              <a:t>E</a:t>
            </a:r>
            <a:r>
              <a:rPr sz="1300" b="1" spc="-80" dirty="0">
                <a:solidFill>
                  <a:srgbClr val="1F1F1F"/>
                </a:solidFill>
                <a:latin typeface="Tahoma"/>
                <a:cs typeface="Tahoma"/>
              </a:rPr>
              <a:t>TSI</a:t>
            </a:r>
            <a:r>
              <a:rPr sz="1300" b="1" spc="-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1F1F1F"/>
                </a:solidFill>
                <a:latin typeface="Tahoma"/>
                <a:cs typeface="Tahoma"/>
              </a:rPr>
              <a:t>E</a:t>
            </a:r>
            <a:r>
              <a:rPr sz="1300" b="1" spc="45" dirty="0">
                <a:solidFill>
                  <a:srgbClr val="1F1F1F"/>
                </a:solidFill>
                <a:latin typeface="Tahoma"/>
                <a:cs typeface="Tahoma"/>
              </a:rPr>
              <a:t>N</a:t>
            </a:r>
            <a:r>
              <a:rPr sz="1300" b="1" spc="-20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1F1F1F"/>
                </a:solidFill>
                <a:latin typeface="Tahoma"/>
                <a:cs typeface="Tahoma"/>
              </a:rPr>
              <a:t>30</a:t>
            </a:r>
            <a:r>
              <a:rPr sz="1300" b="1" spc="-335" dirty="0">
                <a:solidFill>
                  <a:srgbClr val="1F1F1F"/>
                </a:solidFill>
                <a:latin typeface="Tahoma"/>
                <a:cs typeface="Tahoma"/>
              </a:rPr>
              <a:t>1</a:t>
            </a:r>
            <a:r>
              <a:rPr sz="1300" b="1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F1F1F"/>
                </a:solidFill>
                <a:latin typeface="Tahoma"/>
                <a:cs typeface="Tahoma"/>
              </a:rPr>
              <a:t>5</a:t>
            </a:r>
            <a:r>
              <a:rPr sz="1300" b="1" spc="-20" dirty="0">
                <a:solidFill>
                  <a:srgbClr val="1F1F1F"/>
                </a:solidFill>
                <a:latin typeface="Tahoma"/>
                <a:cs typeface="Tahoma"/>
              </a:rPr>
              <a:t>49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23915" y="5570220"/>
            <a:ext cx="1525905" cy="295910"/>
          </a:xfrm>
          <a:custGeom>
            <a:avLst/>
            <a:gdLst/>
            <a:ahLst/>
            <a:cxnLst/>
            <a:rect l="l" t="t" r="r" b="b"/>
            <a:pathLst>
              <a:path w="1525904" h="295910">
                <a:moveTo>
                  <a:pt x="1421891" y="0"/>
                </a:moveTo>
                <a:lnTo>
                  <a:pt x="103632" y="0"/>
                </a:lnTo>
                <a:lnTo>
                  <a:pt x="63275" y="8141"/>
                </a:lnTo>
                <a:lnTo>
                  <a:pt x="30337" y="30343"/>
                </a:lnTo>
                <a:lnTo>
                  <a:pt x="8137" y="63275"/>
                </a:lnTo>
                <a:lnTo>
                  <a:pt x="0" y="103606"/>
                </a:lnTo>
                <a:lnTo>
                  <a:pt x="0" y="192049"/>
                </a:lnTo>
                <a:lnTo>
                  <a:pt x="8137" y="232380"/>
                </a:lnTo>
                <a:lnTo>
                  <a:pt x="30337" y="265312"/>
                </a:lnTo>
                <a:lnTo>
                  <a:pt x="63275" y="287514"/>
                </a:lnTo>
                <a:lnTo>
                  <a:pt x="103632" y="295655"/>
                </a:lnTo>
                <a:lnTo>
                  <a:pt x="1421891" y="295655"/>
                </a:lnTo>
                <a:lnTo>
                  <a:pt x="1462248" y="287514"/>
                </a:lnTo>
                <a:lnTo>
                  <a:pt x="1495186" y="265312"/>
                </a:lnTo>
                <a:lnTo>
                  <a:pt x="1517386" y="232380"/>
                </a:lnTo>
                <a:lnTo>
                  <a:pt x="1525524" y="192049"/>
                </a:lnTo>
                <a:lnTo>
                  <a:pt x="1525524" y="103606"/>
                </a:lnTo>
                <a:lnTo>
                  <a:pt x="1517386" y="63275"/>
                </a:lnTo>
                <a:lnTo>
                  <a:pt x="1495186" y="30343"/>
                </a:lnTo>
                <a:lnTo>
                  <a:pt x="1462248" y="8141"/>
                </a:lnTo>
                <a:lnTo>
                  <a:pt x="1421891" y="0"/>
                </a:lnTo>
                <a:close/>
              </a:path>
            </a:pathLst>
          </a:custGeom>
          <a:solidFill>
            <a:srgbClr val="0A3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3532" y="5639206"/>
            <a:ext cx="10680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u="sng" spc="-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I</a:t>
            </a:r>
            <a:r>
              <a:rPr sz="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r </a:t>
            </a:r>
            <a:r>
              <a:rPr sz="8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a</a:t>
            </a:r>
            <a:r>
              <a:rPr sz="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 l</a:t>
            </a:r>
            <a:r>
              <a:rPr sz="8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a</a:t>
            </a:r>
            <a:r>
              <a:rPr sz="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800" b="1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g</a:t>
            </a:r>
            <a:r>
              <a:rPr sz="800" b="1" u="sng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u</a:t>
            </a:r>
            <a:r>
              <a:rPr sz="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í</a:t>
            </a:r>
            <a:r>
              <a:rPr sz="8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a</a:t>
            </a:r>
            <a:r>
              <a:rPr sz="8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8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RF</a:t>
            </a:r>
            <a:r>
              <a:rPr sz="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S</a:t>
            </a:r>
            <a:r>
              <a:rPr sz="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 </a:t>
            </a:r>
            <a:r>
              <a:rPr sz="800" b="1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C</a:t>
            </a:r>
            <a:r>
              <a:rPr sz="80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N</a:t>
            </a:r>
            <a:r>
              <a:rPr sz="800" b="1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9"/>
              </a:rPr>
              <a:t>N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5340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534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4406" y="1600200"/>
            <a:ext cx="5695315" cy="3373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4100" b="1" spc="155" dirty="0">
                <a:solidFill>
                  <a:srgbClr val="FFFFFF"/>
                </a:solidFill>
                <a:latin typeface="Tahoma"/>
                <a:cs typeface="Tahoma"/>
              </a:rPr>
              <a:t>Autenticación e </a:t>
            </a:r>
            <a:r>
              <a:rPr sz="41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120" dirty="0" err="1">
                <a:solidFill>
                  <a:srgbClr val="FFFFFF"/>
                </a:solidFill>
                <a:latin typeface="Tahoma"/>
                <a:cs typeface="Tahoma"/>
              </a:rPr>
              <a:t>identificación</a:t>
            </a:r>
            <a:r>
              <a:rPr sz="410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lang="es-MX" sz="4100" b="1" spc="204" dirty="0">
                <a:solidFill>
                  <a:srgbClr val="FFFFFF"/>
                </a:solidFill>
                <a:latin typeface="Tahoma"/>
                <a:cs typeface="Tahoma"/>
              </a:rPr>
              <a:t>l recipiente para la toma de la muestra</a:t>
            </a:r>
            <a:r>
              <a:rPr sz="4100" b="1" spc="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95" dirty="0">
                <a:solidFill>
                  <a:srgbClr val="FFFFFF"/>
                </a:solidFill>
                <a:latin typeface="Tahoma"/>
                <a:cs typeface="Tahoma"/>
              </a:rPr>
              <a:t>QR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5" dirty="0">
                <a:solidFill>
                  <a:srgbClr val="FFFFFF"/>
                </a:solidFill>
                <a:latin typeface="Tahoma"/>
                <a:cs typeface="Tahoma"/>
              </a:rPr>
              <a:t>Código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Tahoma"/>
                <a:cs typeface="Tahoma"/>
              </a:rPr>
              <a:t>barras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5259" y="795527"/>
            <a:ext cx="4038600" cy="4695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779" y="242506"/>
            <a:ext cx="8707425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3500" spc="110" dirty="0"/>
              <a:t>3. Validación de recipiente por </a:t>
            </a:r>
            <a:r>
              <a:rPr sz="3500" spc="110" dirty="0" err="1"/>
              <a:t>Lectura</a:t>
            </a:r>
            <a:r>
              <a:rPr sz="3500" spc="-65" dirty="0"/>
              <a:t> </a:t>
            </a:r>
            <a:r>
              <a:rPr sz="3500" spc="175" dirty="0"/>
              <a:t>de</a:t>
            </a:r>
            <a:r>
              <a:rPr sz="3500" spc="-45" dirty="0"/>
              <a:t> </a:t>
            </a:r>
            <a:r>
              <a:rPr sz="3500" spc="145" dirty="0"/>
              <a:t>QR</a:t>
            </a:r>
            <a:r>
              <a:rPr sz="3500" spc="-60" dirty="0"/>
              <a:t> </a:t>
            </a:r>
            <a:r>
              <a:rPr sz="3500" spc="135" dirty="0"/>
              <a:t>o</a:t>
            </a:r>
            <a:r>
              <a:rPr sz="3500" spc="-45" dirty="0"/>
              <a:t> </a:t>
            </a:r>
            <a:r>
              <a:rPr sz="3500" spc="160" dirty="0"/>
              <a:t>Código</a:t>
            </a:r>
            <a:r>
              <a:rPr sz="3500" spc="-65" dirty="0"/>
              <a:t> </a:t>
            </a:r>
            <a:r>
              <a:rPr sz="3500" spc="75" dirty="0"/>
              <a:t>Barras</a:t>
            </a:r>
            <a:endParaRPr sz="35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267" y="2819400"/>
            <a:ext cx="4577385" cy="27371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9015" y="1511325"/>
            <a:ext cx="5796585" cy="5130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1727835">
              <a:lnSpc>
                <a:spcPct val="120000"/>
              </a:lnSpc>
              <a:spcBef>
                <a:spcPts val="100"/>
              </a:spcBef>
            </a:pP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" dirty="0">
                <a:latin typeface="Verdana"/>
                <a:cs typeface="Verdana"/>
              </a:rPr>
              <a:t>ste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20" dirty="0">
                <a:latin typeface="Verdana"/>
                <a:cs typeface="Verdana"/>
              </a:rPr>
              <a:t>roc</a:t>
            </a:r>
            <a:r>
              <a:rPr sz="1300" spc="5" dirty="0">
                <a:latin typeface="Verdana"/>
                <a:cs typeface="Verdana"/>
              </a:rPr>
              <a:t>eso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tra</a:t>
            </a:r>
            <a:r>
              <a:rPr sz="1300" spc="-50" dirty="0">
                <a:latin typeface="Verdana"/>
                <a:cs typeface="Verdana"/>
              </a:rPr>
              <a:t>v</a:t>
            </a:r>
            <a:r>
              <a:rPr sz="1300" spc="-5" dirty="0">
                <a:latin typeface="Verdana"/>
                <a:cs typeface="Verdana"/>
              </a:rPr>
              <a:t>és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el </a:t>
            </a:r>
            <a:r>
              <a:rPr sz="1300" spc="10" dirty="0" err="1">
                <a:latin typeface="Verdana"/>
                <a:cs typeface="Verdana"/>
              </a:rPr>
              <a:t>dispositivo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móvil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garantizar</a:t>
            </a:r>
            <a:r>
              <a:rPr sz="1300" b="1" spc="-5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los</a:t>
            </a:r>
            <a:r>
              <a:rPr sz="1300" b="1" spc="-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datos </a:t>
            </a:r>
            <a:r>
              <a:rPr sz="1300" b="1" spc="-36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del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lote,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tipo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de </a:t>
            </a:r>
            <a:r>
              <a:rPr lang="es-MX" sz="1300" b="1" spc="60" dirty="0">
                <a:solidFill>
                  <a:srgbClr val="0A31F7"/>
                </a:solidFill>
                <a:latin typeface="Tahoma"/>
                <a:cs typeface="Tahoma"/>
              </a:rPr>
              <a:t>prueba-</a:t>
            </a:r>
            <a:r>
              <a:rPr lang="es-MX" sz="1300" b="1" spc="25" dirty="0">
                <a:solidFill>
                  <a:srgbClr val="0A31F7"/>
                </a:solidFill>
                <a:latin typeface="Tahoma"/>
                <a:cs typeface="Tahoma"/>
              </a:rPr>
              <a:t>recipiente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, laboratorio y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cualquier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otro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dato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se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requiera,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es 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eal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y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ún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co</a:t>
            </a:r>
            <a:r>
              <a:rPr sz="1300" b="1" spc="-70" dirty="0">
                <a:solidFill>
                  <a:srgbClr val="0A31F7"/>
                </a:solidFill>
                <a:latin typeface="Tahoma"/>
                <a:cs typeface="Tahoma"/>
              </a:rPr>
              <a:t>, 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5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iante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25" dirty="0">
                <a:latin typeface="Verdana"/>
                <a:cs typeface="Verdana"/>
              </a:rPr>
              <a:t>ueba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lectu</a:t>
            </a:r>
            <a:r>
              <a:rPr sz="1300" spc="-25" dirty="0">
                <a:latin typeface="Verdana"/>
                <a:cs typeface="Verdana"/>
              </a:rPr>
              <a:t>ra  </a:t>
            </a:r>
            <a:r>
              <a:rPr sz="1300" spc="-35" dirty="0">
                <a:latin typeface="Verdana"/>
                <a:cs typeface="Verdana"/>
              </a:rPr>
              <a:t>activa.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Verdana"/>
              <a:cs typeface="Verdana"/>
            </a:endParaRPr>
          </a:p>
          <a:p>
            <a:pPr marL="27940" marR="1772920">
              <a:lnSpc>
                <a:spcPct val="120100"/>
              </a:lnSpc>
            </a:pPr>
            <a:r>
              <a:rPr lang="es-MX" sz="1300" spc="35" dirty="0">
                <a:latin typeface="Verdana"/>
                <a:cs typeface="Verdana"/>
              </a:rPr>
              <a:t>S</a:t>
            </a:r>
            <a:r>
              <a:rPr sz="1300" spc="-20" dirty="0">
                <a:latin typeface="Verdana"/>
                <a:cs typeface="Verdana"/>
              </a:rPr>
              <a:t>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realizará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lectura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del </a:t>
            </a:r>
            <a:r>
              <a:rPr sz="1300" spc="10" dirty="0" err="1">
                <a:latin typeface="Verdana"/>
                <a:cs typeface="Verdana"/>
              </a:rPr>
              <a:t>recipiente</a:t>
            </a:r>
            <a:r>
              <a:rPr lang="es-MX" sz="1300" spc="10" dirty="0">
                <a:latin typeface="Verdana"/>
                <a:cs typeface="Verdana"/>
              </a:rPr>
              <a:t> para la muestra </a:t>
            </a:r>
            <a:r>
              <a:rPr lang="es-MX" sz="1300" b="1" spc="10" dirty="0">
                <a:solidFill>
                  <a:srgbClr val="0A31F7"/>
                </a:solidFill>
                <a:latin typeface="Verdana"/>
                <a:cs typeface="Verdana"/>
              </a:rPr>
              <a:t>antes de iniciar del proceso de </a:t>
            </a:r>
            <a:r>
              <a:rPr lang="es-MX" sz="1300" b="1" spc="10" dirty="0" err="1">
                <a:solidFill>
                  <a:srgbClr val="0A31F7"/>
                </a:solidFill>
                <a:latin typeface="Verdana"/>
                <a:cs typeface="Verdana"/>
              </a:rPr>
              <a:t>auto-toma</a:t>
            </a:r>
            <a:r>
              <a:rPr lang="es-MX" sz="1300" spc="10" dirty="0">
                <a:solidFill>
                  <a:srgbClr val="0A31F7"/>
                </a:solidFill>
                <a:latin typeface="Verdana"/>
                <a:cs typeface="Verdana"/>
              </a:rPr>
              <a:t> </a:t>
            </a:r>
            <a:r>
              <a:rPr lang="es-MX" sz="1300" spc="10" dirty="0">
                <a:latin typeface="Verdana"/>
                <a:cs typeface="Verdana"/>
              </a:rPr>
              <a:t>para el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5" dirty="0" err="1">
                <a:latin typeface="Verdana"/>
                <a:cs typeface="Verdana"/>
              </a:rPr>
              <a:t>resguard</a:t>
            </a:r>
            <a:r>
              <a:rPr lang="es-MX" sz="1300" spc="5" dirty="0">
                <a:latin typeface="Verdana"/>
                <a:cs typeface="Verdana"/>
              </a:rPr>
              <a:t>o de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 </a:t>
            </a:r>
            <a:r>
              <a:rPr sz="1300" spc="10" dirty="0" err="1">
                <a:latin typeface="Verdana"/>
                <a:cs typeface="Verdana"/>
              </a:rPr>
              <a:t>muestra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saliv</a:t>
            </a:r>
            <a:r>
              <a:rPr sz="1300" spc="-15" dirty="0">
                <a:latin typeface="Verdana"/>
                <a:cs typeface="Verdana"/>
              </a:rPr>
              <a:t>a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p</a:t>
            </a:r>
            <a:r>
              <a:rPr sz="1300" spc="-25" dirty="0">
                <a:latin typeface="Verdana"/>
                <a:cs typeface="Verdana"/>
              </a:rPr>
              <a:t>ara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su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p</a:t>
            </a:r>
            <a:r>
              <a:rPr sz="1300" spc="-10" dirty="0">
                <a:latin typeface="Verdana"/>
                <a:cs typeface="Verdana"/>
              </a:rPr>
              <a:t>oste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ior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25" dirty="0">
                <a:latin typeface="Verdana"/>
                <a:cs typeface="Verdana"/>
              </a:rPr>
              <a:t>íag</a:t>
            </a:r>
            <a:r>
              <a:rPr sz="1300" spc="20" dirty="0">
                <a:latin typeface="Verdana"/>
                <a:cs typeface="Verdana"/>
              </a:rPr>
              <a:t>n</a:t>
            </a:r>
            <a:r>
              <a:rPr sz="1300" spc="10" dirty="0">
                <a:latin typeface="Verdana"/>
                <a:cs typeface="Verdana"/>
              </a:rPr>
              <a:t>óstico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b="1" spc="75" dirty="0">
                <a:solidFill>
                  <a:srgbClr val="082CDB"/>
                </a:solidFill>
                <a:latin typeface="Tahoma"/>
                <a:cs typeface="Tahoma"/>
              </a:rPr>
              <a:t>q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u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e </a:t>
            </a:r>
            <a:r>
              <a:rPr sz="1300" b="1" spc="60" dirty="0" err="1">
                <a:solidFill>
                  <a:srgbClr val="082CDB"/>
                </a:solidFill>
                <a:latin typeface="Tahoma"/>
                <a:cs typeface="Tahoma"/>
              </a:rPr>
              <a:t>debe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tener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el</a:t>
            </a:r>
            <a:r>
              <a:rPr sz="1300" b="1" spc="-2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mismo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Código</a:t>
            </a:r>
            <a:r>
              <a:rPr sz="1300" spc="20" dirty="0">
                <a:latin typeface="Verdana"/>
                <a:cs typeface="Verdana"/>
              </a:rPr>
              <a:t>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Verdana"/>
              <a:cs typeface="Verdana"/>
            </a:endParaRPr>
          </a:p>
          <a:p>
            <a:pPr marL="27940" marR="1790064">
              <a:lnSpc>
                <a:spcPct val="120000"/>
              </a:lnSpc>
            </a:pPr>
            <a:r>
              <a:rPr sz="1300" spc="15" dirty="0">
                <a:latin typeface="Verdana"/>
                <a:cs typeface="Verdana"/>
              </a:rPr>
              <a:t>Utilizamos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métodos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asegurar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que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no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h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u</a:t>
            </a:r>
            <a:r>
              <a:rPr sz="1300" spc="5" dirty="0">
                <a:latin typeface="Verdana"/>
                <a:cs typeface="Verdana"/>
              </a:rPr>
              <a:t>s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ó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ig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uplic</a:t>
            </a:r>
            <a:r>
              <a:rPr sz="1300" spc="45" dirty="0">
                <a:latin typeface="Verdana"/>
                <a:cs typeface="Verdana"/>
              </a:rPr>
              <a:t>a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5" dirty="0">
                <a:latin typeface="Verdana"/>
                <a:cs typeface="Verdana"/>
              </a:rPr>
              <a:t>ra  </a:t>
            </a:r>
            <a:r>
              <a:rPr sz="1300" spc="25" dirty="0">
                <a:latin typeface="Verdana"/>
                <a:cs typeface="Verdana"/>
              </a:rPr>
              <a:t>suplantación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30" dirty="0">
                <a:latin typeface="Verdana"/>
                <a:cs typeface="Verdana"/>
              </a:rPr>
              <a:t>prueba </a:t>
            </a:r>
            <a:r>
              <a:rPr sz="1300" spc="-45" dirty="0">
                <a:latin typeface="Verdana"/>
                <a:cs typeface="Verdana"/>
              </a:rPr>
              <a:t>y </a:t>
            </a:r>
            <a:r>
              <a:rPr sz="1300" spc="5" dirty="0">
                <a:latin typeface="Verdana"/>
                <a:cs typeface="Verdana"/>
              </a:rPr>
              <a:t>realizamos 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validación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contra </a:t>
            </a:r>
            <a:r>
              <a:rPr sz="1300" b="1" spc="10" dirty="0">
                <a:solidFill>
                  <a:srgbClr val="082CDB"/>
                </a:solidFill>
                <a:latin typeface="Tahoma"/>
                <a:cs typeface="Tahoma"/>
              </a:rPr>
              <a:t>la 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base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datos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6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DetectaTiempo, </a:t>
            </a:r>
            <a:r>
              <a:rPr sz="1300" spc="5" dirty="0">
                <a:latin typeface="Verdana"/>
                <a:cs typeface="Verdana"/>
              </a:rPr>
              <a:t>para </a:t>
            </a:r>
            <a:r>
              <a:rPr sz="1300" spc="-5" dirty="0">
                <a:latin typeface="Verdana"/>
                <a:cs typeface="Verdana"/>
              </a:rPr>
              <a:t>verificar </a:t>
            </a:r>
            <a:r>
              <a:rPr sz="1300" spc="45" dirty="0">
                <a:latin typeface="Verdana"/>
                <a:cs typeface="Verdana"/>
              </a:rPr>
              <a:t>que </a:t>
            </a:r>
            <a:r>
              <a:rPr sz="1300" spc="-10" dirty="0">
                <a:latin typeface="Verdana"/>
                <a:cs typeface="Verdana"/>
              </a:rPr>
              <a:t>es </a:t>
            </a:r>
            <a:r>
              <a:rPr sz="1300" spc="-5" dirty="0">
                <a:latin typeface="Verdana"/>
                <a:cs typeface="Verdana"/>
              </a:rPr>
              <a:t>la 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mi</a:t>
            </a:r>
            <a:r>
              <a:rPr sz="1300" spc="10" dirty="0">
                <a:latin typeface="Verdana"/>
                <a:cs typeface="Verdana"/>
              </a:rPr>
              <a:t>s</a:t>
            </a:r>
            <a:r>
              <a:rPr sz="1300" spc="45" dirty="0">
                <a:latin typeface="Verdana"/>
                <a:cs typeface="Verdana"/>
              </a:rPr>
              <a:t>ma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u</a:t>
            </a:r>
            <a:r>
              <a:rPr sz="1300" spc="25" dirty="0">
                <a:latin typeface="Verdana"/>
                <a:cs typeface="Verdana"/>
              </a:rPr>
              <a:t>eba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y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ipien</a:t>
            </a:r>
            <a:r>
              <a:rPr sz="1300" spc="20" dirty="0">
                <a:latin typeface="Verdana"/>
                <a:cs typeface="Verdana"/>
              </a:rPr>
              <a:t>te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q</a:t>
            </a:r>
            <a:r>
              <a:rPr sz="1300" spc="35" dirty="0">
                <a:latin typeface="Verdana"/>
                <a:cs typeface="Verdana"/>
              </a:rPr>
              <a:t>ue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 </a:t>
            </a:r>
            <a:r>
              <a:rPr sz="1300" spc="70" dirty="0" err="1">
                <a:latin typeface="Verdana"/>
                <a:cs typeface="Verdana"/>
              </a:rPr>
              <a:t>d</a:t>
            </a:r>
            <a:r>
              <a:rPr sz="1300" spc="10" dirty="0" err="1">
                <a:latin typeface="Verdana"/>
                <a:cs typeface="Verdana"/>
              </a:rPr>
              <a:t>et</a:t>
            </a:r>
            <a:r>
              <a:rPr sz="1300" spc="15" dirty="0" err="1">
                <a:latin typeface="Verdana"/>
                <a:cs typeface="Verdana"/>
              </a:rPr>
              <a:t>alla</a:t>
            </a:r>
            <a:r>
              <a:rPr sz="1300" spc="30" dirty="0" err="1">
                <a:latin typeface="Verdana"/>
                <a:cs typeface="Verdana"/>
              </a:rPr>
              <a:t>d</a:t>
            </a:r>
            <a:r>
              <a:rPr sz="1300" spc="-10" dirty="0" err="1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en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Có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ig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Ba</a:t>
            </a:r>
            <a:r>
              <a:rPr sz="1300" spc="-25" dirty="0">
                <a:latin typeface="Verdana"/>
                <a:cs typeface="Verdana"/>
              </a:rPr>
              <a:t>r</a:t>
            </a:r>
            <a:r>
              <a:rPr sz="1300" spc="-3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s.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50" spc="-975" dirty="0">
                <a:solidFill>
                  <a:srgbClr val="606DF8"/>
                </a:solidFill>
                <a:latin typeface="Segoe UI Emoji"/>
                <a:cs typeface="Segoe UI Emoji"/>
              </a:rPr>
              <a:t>👉🏻</a:t>
            </a:r>
            <a:r>
              <a:rPr sz="1450" spc="340" dirty="0">
                <a:solidFill>
                  <a:srgbClr val="606DF8"/>
                </a:solidFill>
                <a:latin typeface="Segoe UI Emoji"/>
                <a:cs typeface="Segoe UI Emoji"/>
              </a:rPr>
              <a:t> </a:t>
            </a:r>
            <a:r>
              <a:rPr sz="1100" b="1" i="1" spc="-35" dirty="0">
                <a:solidFill>
                  <a:srgbClr val="5E78F9"/>
                </a:solidFill>
                <a:latin typeface="Verdana"/>
                <a:cs typeface="Verdana"/>
              </a:rPr>
              <a:t>Proceso</a:t>
            </a:r>
            <a:r>
              <a:rPr sz="1100" b="1" i="1" spc="-9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5" dirty="0">
                <a:solidFill>
                  <a:srgbClr val="5E78F9"/>
                </a:solidFill>
                <a:latin typeface="Verdana"/>
                <a:cs typeface="Verdana"/>
              </a:rPr>
              <a:t>sentido,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conservando</a:t>
            </a:r>
            <a:r>
              <a:rPr sz="1100" b="1" i="1" spc="-8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el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UX</a:t>
            </a:r>
            <a:r>
              <a:rPr sz="1100" b="1" i="1" spc="-7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10" dirty="0">
                <a:solidFill>
                  <a:srgbClr val="5E78F9"/>
                </a:solidFill>
                <a:latin typeface="Verdana"/>
                <a:cs typeface="Verdana"/>
              </a:rPr>
              <a:t>para</a:t>
            </a:r>
            <a:r>
              <a:rPr sz="1100" b="1" i="1" spc="-6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20" dirty="0">
                <a:solidFill>
                  <a:srgbClr val="5E78F9"/>
                </a:solidFill>
                <a:latin typeface="Verdana"/>
                <a:cs typeface="Verdana"/>
              </a:rPr>
              <a:t>facilidad</a:t>
            </a:r>
            <a:r>
              <a:rPr sz="1100" b="1" i="1" spc="-9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del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5" dirty="0">
                <a:solidFill>
                  <a:srgbClr val="5E78F9"/>
                </a:solidFill>
                <a:latin typeface="Verdana"/>
                <a:cs typeface="Verdana"/>
              </a:rPr>
              <a:t>usuario</a:t>
            </a:r>
            <a:r>
              <a:rPr sz="1100" b="1" i="1" spc="-8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final.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CD0B555-C52B-44E0-9A69-E3F2CA779598}"/>
              </a:ext>
            </a:extLst>
          </p:cNvPr>
          <p:cNvGrpSpPr/>
          <p:nvPr/>
        </p:nvGrpSpPr>
        <p:grpSpPr>
          <a:xfrm>
            <a:off x="5824528" y="1511325"/>
            <a:ext cx="3195134" cy="3195134"/>
            <a:chOff x="5824528" y="1511325"/>
            <a:chExt cx="3195134" cy="3195134"/>
          </a:xfrm>
        </p:grpSpPr>
        <p:pic>
          <p:nvPicPr>
            <p:cNvPr id="7" name="Imagen 6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80731212-AE66-4A0D-80C7-3A23BC893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528" y="1511325"/>
              <a:ext cx="3195134" cy="3195134"/>
            </a:xfrm>
            <a:prstGeom prst="rect">
              <a:avLst/>
            </a:prstGeom>
          </p:spPr>
        </p:pic>
        <p:pic>
          <p:nvPicPr>
            <p:cNvPr id="4100" name="Picture 4" descr="Cómo crear un código QR y para qué servirá a tu marca | JivoChat">
              <a:extLst>
                <a:ext uri="{FF2B5EF4-FFF2-40B4-BE49-F238E27FC236}">
                  <a16:creationId xmlns:a16="http://schemas.microsoft.com/office/drawing/2014/main" id="{F8A27168-EB90-45E1-9D45-5E5AD44008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r="20999"/>
            <a:stretch/>
          </p:blipFill>
          <p:spPr bwMode="auto">
            <a:xfrm>
              <a:off x="8027571" y="3839364"/>
              <a:ext cx="453794" cy="44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3C3D3DD-7D20-4391-B828-BB8D89D67AC6}"/>
              </a:ext>
            </a:extLst>
          </p:cNvPr>
          <p:cNvSpPr txBox="1"/>
          <p:nvPr/>
        </p:nvSpPr>
        <p:spPr>
          <a:xfrm>
            <a:off x="6019800" y="17526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1445240" cy="6858000"/>
            <a:chOff x="1" y="0"/>
            <a:chExt cx="11445240" cy="6858000"/>
          </a:xfrm>
        </p:grpSpPr>
        <p:sp>
          <p:nvSpPr>
            <p:cNvPr id="3" name="object 3"/>
            <p:cNvSpPr/>
            <p:nvPr/>
          </p:nvSpPr>
          <p:spPr>
            <a:xfrm>
              <a:off x="1" y="0"/>
              <a:ext cx="10688320" cy="6858000"/>
            </a:xfrm>
            <a:custGeom>
              <a:avLst/>
              <a:gdLst/>
              <a:ahLst/>
              <a:cxnLst/>
              <a:rect l="l" t="t" r="r" b="b"/>
              <a:pathLst>
                <a:path w="10688320" h="6858000">
                  <a:moveTo>
                    <a:pt x="8555340" y="0"/>
                  </a:moveTo>
                  <a:lnTo>
                    <a:pt x="0" y="0"/>
                  </a:lnTo>
                  <a:lnTo>
                    <a:pt x="0" y="6857996"/>
                  </a:lnTo>
                  <a:lnTo>
                    <a:pt x="10687809" y="6857996"/>
                  </a:lnTo>
                  <a:lnTo>
                    <a:pt x="8555340" y="0"/>
                  </a:lnTo>
                  <a:close/>
                </a:path>
              </a:pathLst>
            </a:custGeom>
            <a:solidFill>
              <a:srgbClr val="374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8776" y="1106424"/>
              <a:ext cx="5236464" cy="46451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59942" y="1851253"/>
            <a:ext cx="5250815" cy="263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4100" b="1" spc="130" dirty="0">
                <a:solidFill>
                  <a:srgbClr val="FFFFFF"/>
                </a:solidFill>
                <a:latin typeface="Tahoma"/>
                <a:cs typeface="Tahoma"/>
              </a:rPr>
              <a:t>Validación </a:t>
            </a:r>
            <a:r>
              <a:rPr sz="4100" b="1" spc="135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41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145" dirty="0">
                <a:solidFill>
                  <a:srgbClr val="FFFFFF"/>
                </a:solidFill>
                <a:latin typeface="Tahoma"/>
                <a:cs typeface="Tahoma"/>
              </a:rPr>
              <a:t>proceso</a:t>
            </a:r>
            <a:r>
              <a:rPr sz="41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1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3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41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175" dirty="0">
                <a:solidFill>
                  <a:srgbClr val="FFFFFF"/>
                </a:solidFill>
                <a:latin typeface="Tahoma"/>
                <a:cs typeface="Tahoma"/>
              </a:rPr>
              <a:t>toma </a:t>
            </a:r>
            <a:r>
              <a:rPr sz="4100" b="1" spc="-1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204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41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135" dirty="0">
                <a:solidFill>
                  <a:srgbClr val="FFFFFF"/>
                </a:solidFill>
                <a:latin typeface="Tahoma"/>
                <a:cs typeface="Tahoma"/>
              </a:rPr>
              <a:t>muestra</a:t>
            </a:r>
            <a:endParaRPr sz="4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95" dirty="0">
                <a:solidFill>
                  <a:srgbClr val="FFFFFF"/>
                </a:solidFill>
                <a:latin typeface="Tahoma"/>
                <a:cs typeface="Tahoma"/>
              </a:rPr>
              <a:t>Video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9942" y="927557"/>
            <a:ext cx="19342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20" dirty="0">
                <a:solidFill>
                  <a:srgbClr val="606DF8"/>
                </a:solidFill>
              </a:rPr>
              <a:t>Opcional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8475" y="587012"/>
            <a:ext cx="2906081" cy="49095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88171" y="5117338"/>
            <a:ext cx="1740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606DF8"/>
                </a:solidFill>
                <a:latin typeface="Tahoma"/>
                <a:cs typeface="Tahoma"/>
              </a:rPr>
              <a:t>Certificados</a:t>
            </a:r>
            <a:r>
              <a:rPr sz="1600" b="1" spc="-55" dirty="0">
                <a:solidFill>
                  <a:srgbClr val="606DF8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606DF8"/>
                </a:solidFill>
                <a:latin typeface="Tahoma"/>
                <a:cs typeface="Tahoma"/>
              </a:rPr>
              <a:t>por: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773" y="2428773"/>
            <a:ext cx="3441700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" dirty="0">
                <a:latin typeface="Verdana"/>
                <a:cs typeface="Verdana"/>
              </a:rPr>
              <a:t>ste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20" dirty="0">
                <a:latin typeface="Verdana"/>
                <a:cs typeface="Verdana"/>
              </a:rPr>
              <a:t>roc</a:t>
            </a:r>
            <a:r>
              <a:rPr sz="1300" spc="5" dirty="0">
                <a:latin typeface="Verdana"/>
                <a:cs typeface="Verdana"/>
              </a:rPr>
              <a:t>eso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t</a:t>
            </a:r>
            <a:r>
              <a:rPr sz="1300" spc="40" dirty="0">
                <a:latin typeface="Verdana"/>
                <a:cs typeface="Verdana"/>
              </a:rPr>
              <a:t>o</a:t>
            </a:r>
            <a:r>
              <a:rPr sz="1300" spc="45" dirty="0">
                <a:latin typeface="Verdana"/>
                <a:cs typeface="Verdana"/>
              </a:rPr>
              <a:t>ma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muestra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  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-180" dirty="0">
                <a:latin typeface="Verdana"/>
                <a:cs typeface="Verdana"/>
              </a:rPr>
              <a:t>,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60" dirty="0">
                <a:latin typeface="Verdana"/>
                <a:cs typeface="Verdana"/>
              </a:rPr>
              <a:t>mbi</a:t>
            </a:r>
            <a:r>
              <a:rPr sz="1300" spc="65" dirty="0">
                <a:latin typeface="Verdana"/>
                <a:cs typeface="Verdana"/>
              </a:rPr>
              <a:t>n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40" dirty="0">
                <a:latin typeface="Verdana"/>
                <a:cs typeface="Verdana"/>
              </a:rPr>
              <a:t>lg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20" dirty="0">
                <a:latin typeface="Verdana"/>
                <a:cs typeface="Verdana"/>
              </a:rPr>
              <a:t>i</a:t>
            </a:r>
            <a:r>
              <a:rPr sz="1300" spc="55" dirty="0">
                <a:latin typeface="Verdana"/>
                <a:cs typeface="Verdana"/>
              </a:rPr>
              <a:t>tmo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 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etec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ión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sen</a:t>
            </a:r>
            <a:r>
              <a:rPr sz="1300" spc="30" dirty="0">
                <a:latin typeface="Verdana"/>
                <a:cs typeface="Verdana"/>
              </a:rPr>
              <a:t>c</a:t>
            </a:r>
            <a:r>
              <a:rPr sz="1300" spc="-5" dirty="0">
                <a:latin typeface="Verdana"/>
                <a:cs typeface="Verdana"/>
              </a:rPr>
              <a:t>ia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65" dirty="0">
                <a:latin typeface="Verdana"/>
                <a:cs typeface="Verdana"/>
              </a:rPr>
              <a:t>(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u</a:t>
            </a:r>
            <a:r>
              <a:rPr sz="1300" spc="25" dirty="0">
                <a:latin typeface="Verdana"/>
                <a:cs typeface="Verdana"/>
              </a:rPr>
              <a:t>eba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v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-130" dirty="0">
                <a:latin typeface="Verdana"/>
                <a:cs typeface="Verdana"/>
              </a:rPr>
              <a:t>) 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garantizar</a:t>
            </a:r>
            <a:r>
              <a:rPr sz="1300" b="1" spc="-5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</a:t>
            </a:r>
            <a:r>
              <a:rPr sz="1300" b="1" spc="-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la</a:t>
            </a:r>
            <a:r>
              <a:rPr sz="1300" b="1" spc="-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persona</a:t>
            </a:r>
            <a:r>
              <a:rPr sz="1300" b="1" spc="-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</a:t>
            </a:r>
            <a:r>
              <a:rPr sz="1300" b="1" spc="-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está </a:t>
            </a:r>
            <a:r>
              <a:rPr sz="1300" b="1" spc="-36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frente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la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cámara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es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real </a:t>
            </a:r>
            <a:r>
              <a:rPr sz="1300" spc="30" dirty="0">
                <a:latin typeface="Verdana"/>
                <a:cs typeface="Verdana"/>
              </a:rPr>
              <a:t>mediante 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10" dirty="0">
                <a:latin typeface="Verdana"/>
                <a:cs typeface="Verdana"/>
              </a:rPr>
              <a:t>uebas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ac</a:t>
            </a:r>
            <a:r>
              <a:rPr sz="1300" spc="-20" dirty="0">
                <a:latin typeface="Verdana"/>
                <a:cs typeface="Verdana"/>
              </a:rPr>
              <a:t>ti</a:t>
            </a:r>
            <a:r>
              <a:rPr sz="1300" spc="-25" dirty="0">
                <a:latin typeface="Verdana"/>
                <a:cs typeface="Verdana"/>
              </a:rPr>
              <a:t>v</a:t>
            </a:r>
            <a:r>
              <a:rPr sz="1300" spc="-30" dirty="0">
                <a:latin typeface="Verdana"/>
                <a:cs typeface="Verdana"/>
              </a:rPr>
              <a:t>as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pasi</a:t>
            </a:r>
            <a:r>
              <a:rPr sz="1300" spc="-10" dirty="0">
                <a:latin typeface="Verdana"/>
                <a:cs typeface="Verdana"/>
              </a:rPr>
              <a:t>v</a:t>
            </a:r>
            <a:r>
              <a:rPr sz="1300" spc="-30" dirty="0">
                <a:latin typeface="Verdana"/>
                <a:cs typeface="Verdana"/>
              </a:rPr>
              <a:t>as</a:t>
            </a:r>
            <a:r>
              <a:rPr sz="1300" spc="-200" dirty="0"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773" y="4093235"/>
            <a:ext cx="3609340" cy="2426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Utilizamos </a:t>
            </a:r>
            <a:r>
              <a:rPr sz="1300" spc="35" dirty="0">
                <a:latin typeface="Verdana"/>
                <a:cs typeface="Verdana"/>
              </a:rPr>
              <a:t>métodos </a:t>
            </a:r>
            <a:r>
              <a:rPr sz="1300" spc="5" dirty="0">
                <a:latin typeface="Verdana"/>
                <a:cs typeface="Verdana"/>
              </a:rPr>
              <a:t>para asegurar </a:t>
            </a:r>
            <a:r>
              <a:rPr sz="1300" spc="45" dirty="0">
                <a:latin typeface="Verdana"/>
                <a:cs typeface="Verdana"/>
              </a:rPr>
              <a:t>que no </a:t>
            </a:r>
            <a:r>
              <a:rPr sz="1300" spc="-45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 </a:t>
            </a:r>
            <a:r>
              <a:rPr sz="1300" spc="30" dirty="0">
                <a:latin typeface="Verdana"/>
                <a:cs typeface="Verdana"/>
              </a:rPr>
              <a:t>hace </a:t>
            </a:r>
            <a:r>
              <a:rPr sz="1300" spc="15" dirty="0">
                <a:latin typeface="Verdana"/>
                <a:cs typeface="Verdana"/>
              </a:rPr>
              <a:t>uso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5" dirty="0">
                <a:latin typeface="Verdana"/>
                <a:cs typeface="Verdana"/>
              </a:rPr>
              <a:t>videos </a:t>
            </a:r>
            <a:r>
              <a:rPr sz="1300" spc="30" dirty="0">
                <a:latin typeface="Verdana"/>
                <a:cs typeface="Verdana"/>
              </a:rPr>
              <a:t>o </a:t>
            </a:r>
            <a:r>
              <a:rPr sz="1300" spc="10" dirty="0">
                <a:latin typeface="Verdana"/>
                <a:cs typeface="Verdana"/>
              </a:rPr>
              <a:t>fotos para </a:t>
            </a:r>
            <a:r>
              <a:rPr sz="1300" spc="15" dirty="0">
                <a:latin typeface="Verdana"/>
                <a:cs typeface="Verdana"/>
              </a:rPr>
              <a:t> supla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5" dirty="0">
                <a:latin typeface="Verdana"/>
                <a:cs typeface="Verdana"/>
              </a:rPr>
              <a:t>t</a:t>
            </a:r>
            <a:r>
              <a:rPr sz="1300" spc="15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ión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iden</a:t>
            </a:r>
            <a:r>
              <a:rPr sz="1300" spc="25" dirty="0">
                <a:latin typeface="Verdana"/>
                <a:cs typeface="Verdana"/>
              </a:rPr>
              <a:t>ti</a:t>
            </a:r>
            <a:r>
              <a:rPr sz="1300" spc="50" dirty="0">
                <a:latin typeface="Verdana"/>
                <a:cs typeface="Verdana"/>
              </a:rPr>
              <a:t>d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y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25" dirty="0">
                <a:latin typeface="Verdana"/>
                <a:cs typeface="Verdana"/>
              </a:rPr>
              <a:t>mos  </a:t>
            </a:r>
            <a:r>
              <a:rPr sz="1300" b="1" spc="70" dirty="0">
                <a:solidFill>
                  <a:srgbClr val="082CDB"/>
                </a:solidFill>
                <a:latin typeface="Tahoma"/>
                <a:cs typeface="Tahoma"/>
              </a:rPr>
              <a:t>b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i</a:t>
            </a:r>
            <a:r>
              <a:rPr sz="1300" b="1" spc="65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95" dirty="0">
                <a:solidFill>
                  <a:srgbClr val="082CDB"/>
                </a:solidFill>
                <a:latin typeface="Tahoma"/>
                <a:cs typeface="Tahoma"/>
              </a:rPr>
              <a:t>m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e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t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rí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-3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10" dirty="0">
                <a:solidFill>
                  <a:srgbClr val="082CDB"/>
                </a:solidFill>
                <a:latin typeface="Tahoma"/>
                <a:cs typeface="Tahoma"/>
              </a:rPr>
              <a:t>fa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ci</a:t>
            </a:r>
            <a:r>
              <a:rPr sz="1300" b="1" spc="10" dirty="0">
                <a:solidFill>
                  <a:srgbClr val="082CDB"/>
                </a:solidFill>
                <a:latin typeface="Tahoma"/>
                <a:cs typeface="Tahoma"/>
              </a:rPr>
              <a:t>al</a:t>
            </a:r>
            <a:r>
              <a:rPr sz="1300" b="1" spc="-4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330" dirty="0">
                <a:solidFill>
                  <a:srgbClr val="082CDB"/>
                </a:solidFill>
                <a:latin typeface="Tahoma"/>
                <a:cs typeface="Tahoma"/>
              </a:rPr>
              <a:t>1</a:t>
            </a:r>
            <a:r>
              <a:rPr sz="1300" b="1" spc="-140" dirty="0">
                <a:solidFill>
                  <a:srgbClr val="082CDB"/>
                </a:solidFill>
                <a:latin typeface="Tahoma"/>
                <a:cs typeface="Tahoma"/>
              </a:rPr>
              <a:t>:</a:t>
            </a:r>
            <a:r>
              <a:rPr sz="1300" b="1" spc="-330" dirty="0">
                <a:solidFill>
                  <a:srgbClr val="082CDB"/>
                </a:solidFill>
                <a:latin typeface="Tahoma"/>
                <a:cs typeface="Tahoma"/>
              </a:rPr>
              <a:t>1</a:t>
            </a:r>
            <a:r>
              <a:rPr sz="1300" b="1" spc="-70" dirty="0">
                <a:solidFill>
                  <a:srgbClr val="082CDB"/>
                </a:solidFill>
                <a:latin typeface="Tahoma"/>
                <a:cs typeface="Tahoma"/>
              </a:rPr>
              <a:t>,</a:t>
            </a:r>
            <a:r>
              <a:rPr sz="1300" b="1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40" dirty="0">
                <a:latin typeface="Verdana"/>
                <a:cs typeface="Verdana"/>
              </a:rPr>
              <a:t>a</a:t>
            </a:r>
            <a:r>
              <a:rPr sz="1300" spc="-30" dirty="0">
                <a:latin typeface="Verdana"/>
                <a:cs typeface="Verdana"/>
              </a:rPr>
              <a:t>r</a:t>
            </a:r>
            <a:r>
              <a:rPr sz="1300" spc="-5" dirty="0">
                <a:latin typeface="Verdana"/>
                <a:cs typeface="Verdana"/>
              </a:rPr>
              <a:t>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v</a:t>
            </a:r>
            <a:r>
              <a:rPr sz="1300" spc="-25" dirty="0">
                <a:latin typeface="Verdana"/>
                <a:cs typeface="Verdana"/>
              </a:rPr>
              <a:t>e</a:t>
            </a:r>
            <a:r>
              <a:rPr sz="1300" spc="-30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i</a:t>
            </a:r>
            <a:r>
              <a:rPr sz="1300" spc="-10" dirty="0">
                <a:latin typeface="Verdana"/>
                <a:cs typeface="Verdana"/>
              </a:rPr>
              <a:t>f</a:t>
            </a:r>
            <a:r>
              <a:rPr sz="1300" spc="20" dirty="0">
                <a:latin typeface="Verdana"/>
                <a:cs typeface="Verdana"/>
              </a:rPr>
              <a:t>ica</a:t>
            </a:r>
            <a:r>
              <a:rPr sz="1300" spc="-25" dirty="0">
                <a:latin typeface="Verdana"/>
                <a:cs typeface="Verdana"/>
              </a:rPr>
              <a:t>r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que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es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la  </a:t>
            </a:r>
            <a:r>
              <a:rPr sz="1300" spc="25" dirty="0">
                <a:latin typeface="Verdana"/>
                <a:cs typeface="Verdana"/>
              </a:rPr>
              <a:t>mi</a:t>
            </a:r>
            <a:r>
              <a:rPr sz="1300" spc="10" dirty="0">
                <a:latin typeface="Verdana"/>
                <a:cs typeface="Verdana"/>
              </a:rPr>
              <a:t>s</a:t>
            </a:r>
            <a:r>
              <a:rPr sz="1300" spc="45" dirty="0">
                <a:latin typeface="Verdana"/>
                <a:cs typeface="Verdana"/>
              </a:rPr>
              <a:t>ma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-10" dirty="0">
                <a:latin typeface="Verdana"/>
                <a:cs typeface="Verdana"/>
              </a:rPr>
              <a:t>r</a:t>
            </a:r>
            <a:r>
              <a:rPr sz="1300" spc="20" dirty="0">
                <a:latin typeface="Verdana"/>
                <a:cs typeface="Verdana"/>
              </a:rPr>
              <a:t>so</a:t>
            </a:r>
            <a:r>
              <a:rPr sz="1300" spc="25" dirty="0">
                <a:latin typeface="Verdana"/>
                <a:cs typeface="Verdana"/>
              </a:rPr>
              <a:t>n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q</a:t>
            </a:r>
            <a:r>
              <a:rPr sz="1300" spc="35" dirty="0">
                <a:latin typeface="Verdana"/>
                <a:cs typeface="Verdana"/>
              </a:rPr>
              <a:t>ue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65" dirty="0">
                <a:latin typeface="Verdana"/>
                <a:cs typeface="Verdana"/>
              </a:rPr>
              <a:t>um</a:t>
            </a: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25" dirty="0">
                <a:latin typeface="Verdana"/>
                <a:cs typeface="Verdana"/>
              </a:rPr>
              <a:t>to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  </a:t>
            </a:r>
            <a:r>
              <a:rPr sz="1300" spc="15" dirty="0" err="1">
                <a:latin typeface="Verdana"/>
                <a:cs typeface="Verdana"/>
              </a:rPr>
              <a:t>identidad</a:t>
            </a:r>
            <a:r>
              <a:rPr sz="1300" spc="15" dirty="0">
                <a:latin typeface="Verdana"/>
                <a:cs typeface="Verdana"/>
              </a:rPr>
              <a:t>.</a:t>
            </a:r>
            <a:endParaRPr lang="es-MX" sz="1300" spc="15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MX" sz="1300" spc="15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endParaRPr lang="es-MX" sz="1300" spc="15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s-MX" sz="1300" spc="15" dirty="0">
                <a:latin typeface="Verdana"/>
                <a:cs typeface="Verdana"/>
              </a:rPr>
              <a:t>* Alcance No incluido en esta propuesta al ser opcional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7575" y="632206"/>
            <a:ext cx="5962015" cy="148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MX" sz="3500" spc="105" dirty="0"/>
              <a:t>4. </a:t>
            </a:r>
            <a:r>
              <a:rPr sz="3500" spc="105" dirty="0" err="1"/>
              <a:t>Grabación</a:t>
            </a:r>
            <a:r>
              <a:rPr sz="3500" spc="-75" dirty="0"/>
              <a:t> </a:t>
            </a:r>
            <a:r>
              <a:rPr sz="3500" spc="114" dirty="0"/>
              <a:t>del</a:t>
            </a:r>
            <a:r>
              <a:rPr sz="3500" spc="-45" dirty="0"/>
              <a:t> </a:t>
            </a:r>
            <a:r>
              <a:rPr sz="3500" spc="125" dirty="0"/>
              <a:t>proceso</a:t>
            </a:r>
            <a:r>
              <a:rPr sz="3500" spc="-50" dirty="0"/>
              <a:t> </a:t>
            </a:r>
            <a:r>
              <a:rPr sz="3500" spc="175" dirty="0"/>
              <a:t>de </a:t>
            </a:r>
            <a:r>
              <a:rPr sz="3500" spc="-1010" dirty="0"/>
              <a:t> </a:t>
            </a:r>
            <a:r>
              <a:rPr sz="3500" spc="150" dirty="0"/>
              <a:t>toma</a:t>
            </a:r>
            <a:r>
              <a:rPr sz="3500" spc="-40" dirty="0"/>
              <a:t> </a:t>
            </a:r>
            <a:r>
              <a:rPr sz="3500" spc="175" dirty="0"/>
              <a:t>de</a:t>
            </a:r>
            <a:r>
              <a:rPr sz="3500" spc="-40" dirty="0"/>
              <a:t> </a:t>
            </a:r>
            <a:r>
              <a:rPr sz="3500" spc="30" dirty="0"/>
              <a:t>la</a:t>
            </a:r>
            <a:r>
              <a:rPr sz="3500" spc="-40" dirty="0"/>
              <a:t> </a:t>
            </a:r>
            <a:r>
              <a:rPr sz="3500" spc="114" dirty="0" err="1"/>
              <a:t>muestra</a:t>
            </a:r>
            <a:r>
              <a:rPr lang="es-MX" sz="3500" spc="114" dirty="0"/>
              <a:t>*</a:t>
            </a:r>
            <a:endParaRPr sz="3500" dirty="0"/>
          </a:p>
          <a:p>
            <a:pPr marL="53975">
              <a:lnSpc>
                <a:spcPct val="100000"/>
              </a:lnSpc>
              <a:spcBef>
                <a:spcPts val="710"/>
              </a:spcBef>
            </a:pPr>
            <a:r>
              <a:rPr sz="2000" spc="-140" dirty="0">
                <a:latin typeface="Verdana"/>
                <a:cs typeface="Verdana"/>
              </a:rPr>
              <a:t>VID</a:t>
            </a:r>
            <a:r>
              <a:rPr sz="2000" spc="-15" dirty="0">
                <a:latin typeface="Verdana"/>
                <a:cs typeface="Verdana"/>
              </a:rPr>
              <a:t>EO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G</a:t>
            </a:r>
            <a:r>
              <a:rPr sz="2000" spc="-75" dirty="0">
                <a:latin typeface="Verdana"/>
                <a:cs typeface="Verdana"/>
              </a:rPr>
              <a:t>R</a:t>
            </a:r>
            <a:r>
              <a:rPr sz="2000" spc="20" dirty="0">
                <a:latin typeface="Verdana"/>
                <a:cs typeface="Verdana"/>
              </a:rPr>
              <a:t>A</a:t>
            </a:r>
            <a:r>
              <a:rPr sz="2000" spc="5" dirty="0">
                <a:latin typeface="Verdana"/>
                <a:cs typeface="Verdana"/>
              </a:rPr>
              <a:t>B</a:t>
            </a:r>
            <a:r>
              <a:rPr sz="2000" spc="2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C</a:t>
            </a:r>
            <a:r>
              <a:rPr sz="2000" spc="-170" dirty="0">
                <a:latin typeface="Verdana"/>
                <a:cs typeface="Verdana"/>
              </a:rPr>
              <a:t>IÓN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695" y="5384291"/>
            <a:ext cx="1482852" cy="10378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34068" y="6313728"/>
            <a:ext cx="8489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85" dirty="0">
                <a:latin typeface="Verdana"/>
                <a:cs typeface="Verdana"/>
              </a:rPr>
              <a:t>2020-2021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6797" y="457200"/>
            <a:ext cx="420433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45" dirty="0"/>
              <a:t>«</a:t>
            </a:r>
            <a:r>
              <a:rPr lang="es-MX" spc="45" dirty="0" err="1"/>
              <a:t>Customer</a:t>
            </a:r>
            <a:r>
              <a:rPr lang="es-MX" spc="45" dirty="0"/>
              <a:t> </a:t>
            </a:r>
            <a:r>
              <a:rPr lang="es-MX" spc="45" dirty="0" err="1"/>
              <a:t>Journey</a:t>
            </a:r>
            <a:r>
              <a:rPr spc="10" dirty="0"/>
              <a:t>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5319" y="2479357"/>
            <a:ext cx="10859135" cy="2151380"/>
            <a:chOff x="655319" y="2479357"/>
            <a:chExt cx="10859135" cy="2151380"/>
          </a:xfrm>
        </p:grpSpPr>
        <p:sp>
          <p:nvSpPr>
            <p:cNvPr id="4" name="object 4"/>
            <p:cNvSpPr/>
            <p:nvPr/>
          </p:nvSpPr>
          <p:spPr>
            <a:xfrm>
              <a:off x="674369" y="2929890"/>
              <a:ext cx="10821035" cy="1108710"/>
            </a:xfrm>
            <a:custGeom>
              <a:avLst/>
              <a:gdLst/>
              <a:ahLst/>
              <a:cxnLst/>
              <a:rect l="l" t="t" r="r" b="b"/>
              <a:pathLst>
                <a:path w="10821035" h="1108710">
                  <a:moveTo>
                    <a:pt x="0" y="0"/>
                  </a:moveTo>
                  <a:lnTo>
                    <a:pt x="10820527" y="1108583"/>
                  </a:lnTo>
                </a:path>
              </a:pathLst>
            </a:custGeom>
            <a:ln w="38099">
              <a:solidFill>
                <a:srgbClr val="C8D2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6009" y="295884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4" h="335279">
                  <a:moveTo>
                    <a:pt x="321563" y="0"/>
                  </a:moveTo>
                  <a:lnTo>
                    <a:pt x="160781" y="0"/>
                  </a:lnTo>
                  <a:lnTo>
                    <a:pt x="118048" y="5988"/>
                  </a:lnTo>
                  <a:lnTo>
                    <a:pt x="79643" y="22888"/>
                  </a:lnTo>
                  <a:lnTo>
                    <a:pt x="47101" y="49101"/>
                  </a:lnTo>
                  <a:lnTo>
                    <a:pt x="21956" y="83029"/>
                  </a:lnTo>
                  <a:lnTo>
                    <a:pt x="5744" y="123075"/>
                  </a:lnTo>
                  <a:lnTo>
                    <a:pt x="0" y="167639"/>
                  </a:lnTo>
                  <a:lnTo>
                    <a:pt x="5744" y="212204"/>
                  </a:lnTo>
                  <a:lnTo>
                    <a:pt x="21956" y="252250"/>
                  </a:lnTo>
                  <a:lnTo>
                    <a:pt x="47101" y="286178"/>
                  </a:lnTo>
                  <a:lnTo>
                    <a:pt x="79643" y="312391"/>
                  </a:lnTo>
                  <a:lnTo>
                    <a:pt x="118048" y="329291"/>
                  </a:lnTo>
                  <a:lnTo>
                    <a:pt x="160781" y="335279"/>
                  </a:lnTo>
                  <a:lnTo>
                    <a:pt x="203515" y="329291"/>
                  </a:lnTo>
                  <a:lnTo>
                    <a:pt x="241920" y="312391"/>
                  </a:lnTo>
                  <a:lnTo>
                    <a:pt x="274462" y="286178"/>
                  </a:lnTo>
                  <a:lnTo>
                    <a:pt x="299607" y="252250"/>
                  </a:lnTo>
                  <a:lnTo>
                    <a:pt x="315819" y="212204"/>
                  </a:lnTo>
                  <a:lnTo>
                    <a:pt x="321563" y="16763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6009" y="295884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4" h="335279">
                  <a:moveTo>
                    <a:pt x="0" y="167639"/>
                  </a:moveTo>
                  <a:lnTo>
                    <a:pt x="5744" y="123075"/>
                  </a:lnTo>
                  <a:lnTo>
                    <a:pt x="21956" y="83029"/>
                  </a:lnTo>
                  <a:lnTo>
                    <a:pt x="47101" y="49101"/>
                  </a:lnTo>
                  <a:lnTo>
                    <a:pt x="79643" y="22888"/>
                  </a:lnTo>
                  <a:lnTo>
                    <a:pt x="118048" y="5988"/>
                  </a:lnTo>
                  <a:lnTo>
                    <a:pt x="160781" y="0"/>
                  </a:lnTo>
                  <a:lnTo>
                    <a:pt x="200977" y="0"/>
                  </a:lnTo>
                  <a:lnTo>
                    <a:pt x="241172" y="0"/>
                  </a:lnTo>
                  <a:lnTo>
                    <a:pt x="281368" y="0"/>
                  </a:lnTo>
                  <a:lnTo>
                    <a:pt x="321563" y="0"/>
                  </a:lnTo>
                  <a:lnTo>
                    <a:pt x="321563" y="41910"/>
                  </a:lnTo>
                  <a:lnTo>
                    <a:pt x="321563" y="83820"/>
                  </a:lnTo>
                  <a:lnTo>
                    <a:pt x="321563" y="125730"/>
                  </a:lnTo>
                  <a:lnTo>
                    <a:pt x="321563" y="167639"/>
                  </a:lnTo>
                  <a:lnTo>
                    <a:pt x="315819" y="212204"/>
                  </a:lnTo>
                  <a:lnTo>
                    <a:pt x="299607" y="252250"/>
                  </a:lnTo>
                  <a:lnTo>
                    <a:pt x="274462" y="286178"/>
                  </a:lnTo>
                  <a:lnTo>
                    <a:pt x="241920" y="312391"/>
                  </a:lnTo>
                  <a:lnTo>
                    <a:pt x="203515" y="329291"/>
                  </a:lnTo>
                  <a:lnTo>
                    <a:pt x="160781" y="335279"/>
                  </a:lnTo>
                  <a:lnTo>
                    <a:pt x="118048" y="329291"/>
                  </a:lnTo>
                  <a:lnTo>
                    <a:pt x="79643" y="312391"/>
                  </a:lnTo>
                  <a:lnTo>
                    <a:pt x="47101" y="286178"/>
                  </a:lnTo>
                  <a:lnTo>
                    <a:pt x="21956" y="252250"/>
                  </a:lnTo>
                  <a:lnTo>
                    <a:pt x="5744" y="212204"/>
                  </a:lnTo>
                  <a:lnTo>
                    <a:pt x="0" y="167639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9949" y="3062478"/>
              <a:ext cx="321945" cy="334010"/>
            </a:xfrm>
            <a:custGeom>
              <a:avLst/>
              <a:gdLst/>
              <a:ahLst/>
              <a:cxnLst/>
              <a:rect l="l" t="t" r="r" b="b"/>
              <a:pathLst>
                <a:path w="321945" h="334010">
                  <a:moveTo>
                    <a:pt x="321563" y="0"/>
                  </a:moveTo>
                  <a:lnTo>
                    <a:pt x="160782" y="0"/>
                  </a:lnTo>
                  <a:lnTo>
                    <a:pt x="118048" y="5958"/>
                  </a:lnTo>
                  <a:lnTo>
                    <a:pt x="79643" y="22775"/>
                  </a:lnTo>
                  <a:lnTo>
                    <a:pt x="47101" y="48863"/>
                  </a:lnTo>
                  <a:lnTo>
                    <a:pt x="21956" y="82634"/>
                  </a:lnTo>
                  <a:lnTo>
                    <a:pt x="5744" y="122502"/>
                  </a:lnTo>
                  <a:lnTo>
                    <a:pt x="0" y="166877"/>
                  </a:lnTo>
                  <a:lnTo>
                    <a:pt x="5744" y="211253"/>
                  </a:lnTo>
                  <a:lnTo>
                    <a:pt x="21956" y="251121"/>
                  </a:lnTo>
                  <a:lnTo>
                    <a:pt x="47101" y="284892"/>
                  </a:lnTo>
                  <a:lnTo>
                    <a:pt x="79643" y="310980"/>
                  </a:lnTo>
                  <a:lnTo>
                    <a:pt x="118048" y="327797"/>
                  </a:lnTo>
                  <a:lnTo>
                    <a:pt x="160782" y="333756"/>
                  </a:lnTo>
                  <a:lnTo>
                    <a:pt x="203515" y="327797"/>
                  </a:lnTo>
                  <a:lnTo>
                    <a:pt x="241920" y="310980"/>
                  </a:lnTo>
                  <a:lnTo>
                    <a:pt x="274462" y="284892"/>
                  </a:lnTo>
                  <a:lnTo>
                    <a:pt x="299607" y="251121"/>
                  </a:lnTo>
                  <a:lnTo>
                    <a:pt x="315819" y="211253"/>
                  </a:lnTo>
                  <a:lnTo>
                    <a:pt x="321563" y="166877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09949" y="3062478"/>
              <a:ext cx="321945" cy="334010"/>
            </a:xfrm>
            <a:custGeom>
              <a:avLst/>
              <a:gdLst/>
              <a:ahLst/>
              <a:cxnLst/>
              <a:rect l="l" t="t" r="r" b="b"/>
              <a:pathLst>
                <a:path w="321945" h="334010">
                  <a:moveTo>
                    <a:pt x="0" y="166877"/>
                  </a:moveTo>
                  <a:lnTo>
                    <a:pt x="5744" y="122502"/>
                  </a:lnTo>
                  <a:lnTo>
                    <a:pt x="21956" y="82634"/>
                  </a:lnTo>
                  <a:lnTo>
                    <a:pt x="47101" y="48863"/>
                  </a:lnTo>
                  <a:lnTo>
                    <a:pt x="79643" y="22775"/>
                  </a:lnTo>
                  <a:lnTo>
                    <a:pt x="118048" y="5958"/>
                  </a:lnTo>
                  <a:lnTo>
                    <a:pt x="160782" y="0"/>
                  </a:lnTo>
                  <a:lnTo>
                    <a:pt x="200977" y="0"/>
                  </a:lnTo>
                  <a:lnTo>
                    <a:pt x="241173" y="0"/>
                  </a:lnTo>
                  <a:lnTo>
                    <a:pt x="281368" y="0"/>
                  </a:lnTo>
                  <a:lnTo>
                    <a:pt x="321563" y="0"/>
                  </a:lnTo>
                  <a:lnTo>
                    <a:pt x="321563" y="41719"/>
                  </a:lnTo>
                  <a:lnTo>
                    <a:pt x="321563" y="83438"/>
                  </a:lnTo>
                  <a:lnTo>
                    <a:pt x="321563" y="125158"/>
                  </a:lnTo>
                  <a:lnTo>
                    <a:pt x="321563" y="166877"/>
                  </a:lnTo>
                  <a:lnTo>
                    <a:pt x="315819" y="211253"/>
                  </a:lnTo>
                  <a:lnTo>
                    <a:pt x="299607" y="251121"/>
                  </a:lnTo>
                  <a:lnTo>
                    <a:pt x="274462" y="284892"/>
                  </a:lnTo>
                  <a:lnTo>
                    <a:pt x="241920" y="310980"/>
                  </a:lnTo>
                  <a:lnTo>
                    <a:pt x="203515" y="327797"/>
                  </a:lnTo>
                  <a:lnTo>
                    <a:pt x="160782" y="333756"/>
                  </a:lnTo>
                  <a:lnTo>
                    <a:pt x="118048" y="327797"/>
                  </a:lnTo>
                  <a:lnTo>
                    <a:pt x="79643" y="310980"/>
                  </a:lnTo>
                  <a:lnTo>
                    <a:pt x="47101" y="284892"/>
                  </a:lnTo>
                  <a:lnTo>
                    <a:pt x="21956" y="251121"/>
                  </a:lnTo>
                  <a:lnTo>
                    <a:pt x="5744" y="211253"/>
                  </a:lnTo>
                  <a:lnTo>
                    <a:pt x="0" y="166877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84029" y="368274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321564" y="0"/>
                  </a:moveTo>
                  <a:lnTo>
                    <a:pt x="160781" y="0"/>
                  </a:lnTo>
                  <a:lnTo>
                    <a:pt x="118048" y="5988"/>
                  </a:lnTo>
                  <a:lnTo>
                    <a:pt x="79643" y="22888"/>
                  </a:lnTo>
                  <a:lnTo>
                    <a:pt x="47101" y="49101"/>
                  </a:lnTo>
                  <a:lnTo>
                    <a:pt x="21956" y="83029"/>
                  </a:lnTo>
                  <a:lnTo>
                    <a:pt x="5744" y="123075"/>
                  </a:lnTo>
                  <a:lnTo>
                    <a:pt x="0" y="167639"/>
                  </a:lnTo>
                  <a:lnTo>
                    <a:pt x="5744" y="212204"/>
                  </a:lnTo>
                  <a:lnTo>
                    <a:pt x="21956" y="252250"/>
                  </a:lnTo>
                  <a:lnTo>
                    <a:pt x="47101" y="286178"/>
                  </a:lnTo>
                  <a:lnTo>
                    <a:pt x="79643" y="312391"/>
                  </a:lnTo>
                  <a:lnTo>
                    <a:pt x="118048" y="329291"/>
                  </a:lnTo>
                  <a:lnTo>
                    <a:pt x="160781" y="335279"/>
                  </a:lnTo>
                  <a:lnTo>
                    <a:pt x="203515" y="329291"/>
                  </a:lnTo>
                  <a:lnTo>
                    <a:pt x="241920" y="312391"/>
                  </a:lnTo>
                  <a:lnTo>
                    <a:pt x="274462" y="286178"/>
                  </a:lnTo>
                  <a:lnTo>
                    <a:pt x="299607" y="252250"/>
                  </a:lnTo>
                  <a:lnTo>
                    <a:pt x="315819" y="212204"/>
                  </a:lnTo>
                  <a:lnTo>
                    <a:pt x="321564" y="167639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84029" y="368274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0" y="167639"/>
                  </a:moveTo>
                  <a:lnTo>
                    <a:pt x="5744" y="123075"/>
                  </a:lnTo>
                  <a:lnTo>
                    <a:pt x="21956" y="83029"/>
                  </a:lnTo>
                  <a:lnTo>
                    <a:pt x="47101" y="49101"/>
                  </a:lnTo>
                  <a:lnTo>
                    <a:pt x="79643" y="22888"/>
                  </a:lnTo>
                  <a:lnTo>
                    <a:pt x="118048" y="5988"/>
                  </a:lnTo>
                  <a:lnTo>
                    <a:pt x="160781" y="0"/>
                  </a:lnTo>
                  <a:lnTo>
                    <a:pt x="200977" y="0"/>
                  </a:lnTo>
                  <a:lnTo>
                    <a:pt x="241172" y="0"/>
                  </a:lnTo>
                  <a:lnTo>
                    <a:pt x="281368" y="0"/>
                  </a:lnTo>
                  <a:lnTo>
                    <a:pt x="321564" y="0"/>
                  </a:lnTo>
                  <a:lnTo>
                    <a:pt x="321564" y="41909"/>
                  </a:lnTo>
                  <a:lnTo>
                    <a:pt x="321564" y="83819"/>
                  </a:lnTo>
                  <a:lnTo>
                    <a:pt x="321564" y="125730"/>
                  </a:lnTo>
                  <a:lnTo>
                    <a:pt x="321564" y="167639"/>
                  </a:lnTo>
                  <a:lnTo>
                    <a:pt x="315819" y="212204"/>
                  </a:lnTo>
                  <a:lnTo>
                    <a:pt x="299607" y="252250"/>
                  </a:lnTo>
                  <a:lnTo>
                    <a:pt x="274462" y="286178"/>
                  </a:lnTo>
                  <a:lnTo>
                    <a:pt x="241920" y="312391"/>
                  </a:lnTo>
                  <a:lnTo>
                    <a:pt x="203515" y="329291"/>
                  </a:lnTo>
                  <a:lnTo>
                    <a:pt x="160781" y="335279"/>
                  </a:lnTo>
                  <a:lnTo>
                    <a:pt x="118048" y="329291"/>
                  </a:lnTo>
                  <a:lnTo>
                    <a:pt x="79643" y="312391"/>
                  </a:lnTo>
                  <a:lnTo>
                    <a:pt x="47101" y="286178"/>
                  </a:lnTo>
                  <a:lnTo>
                    <a:pt x="21956" y="252250"/>
                  </a:lnTo>
                  <a:lnTo>
                    <a:pt x="5744" y="212204"/>
                  </a:lnTo>
                  <a:lnTo>
                    <a:pt x="0" y="167639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5268" y="2484120"/>
              <a:ext cx="7020559" cy="2141855"/>
            </a:xfrm>
            <a:custGeom>
              <a:avLst/>
              <a:gdLst/>
              <a:ahLst/>
              <a:cxnLst/>
              <a:rect l="l" t="t" r="r" b="b"/>
              <a:pathLst>
                <a:path w="7020559" h="2141854">
                  <a:moveTo>
                    <a:pt x="0" y="0"/>
                  </a:moveTo>
                  <a:lnTo>
                    <a:pt x="0" y="502284"/>
                  </a:lnTo>
                </a:path>
                <a:path w="7020559" h="2141854">
                  <a:moveTo>
                    <a:pt x="1045464" y="911351"/>
                  </a:moveTo>
                  <a:lnTo>
                    <a:pt x="1045464" y="1519935"/>
                  </a:lnTo>
                </a:path>
                <a:path w="7020559" h="2141854">
                  <a:moveTo>
                    <a:pt x="7018020" y="1533143"/>
                  </a:moveTo>
                  <a:lnTo>
                    <a:pt x="7020179" y="2141728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2449" y="317982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321563" y="0"/>
                  </a:moveTo>
                  <a:lnTo>
                    <a:pt x="160782" y="0"/>
                  </a:lnTo>
                  <a:lnTo>
                    <a:pt x="118048" y="5988"/>
                  </a:lnTo>
                  <a:lnTo>
                    <a:pt x="79643" y="22888"/>
                  </a:lnTo>
                  <a:lnTo>
                    <a:pt x="47101" y="49101"/>
                  </a:lnTo>
                  <a:lnTo>
                    <a:pt x="21956" y="83029"/>
                  </a:lnTo>
                  <a:lnTo>
                    <a:pt x="5744" y="123075"/>
                  </a:lnTo>
                  <a:lnTo>
                    <a:pt x="0" y="167639"/>
                  </a:lnTo>
                  <a:lnTo>
                    <a:pt x="5744" y="212204"/>
                  </a:lnTo>
                  <a:lnTo>
                    <a:pt x="21956" y="252250"/>
                  </a:lnTo>
                  <a:lnTo>
                    <a:pt x="47101" y="286178"/>
                  </a:lnTo>
                  <a:lnTo>
                    <a:pt x="79643" y="312391"/>
                  </a:lnTo>
                  <a:lnTo>
                    <a:pt x="118048" y="329291"/>
                  </a:lnTo>
                  <a:lnTo>
                    <a:pt x="160782" y="335279"/>
                  </a:lnTo>
                  <a:lnTo>
                    <a:pt x="203515" y="329291"/>
                  </a:lnTo>
                  <a:lnTo>
                    <a:pt x="241920" y="312391"/>
                  </a:lnTo>
                  <a:lnTo>
                    <a:pt x="274462" y="286178"/>
                  </a:lnTo>
                  <a:lnTo>
                    <a:pt x="299607" y="252250"/>
                  </a:lnTo>
                  <a:lnTo>
                    <a:pt x="315819" y="212204"/>
                  </a:lnTo>
                  <a:lnTo>
                    <a:pt x="321563" y="16763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62449" y="317982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0" y="167639"/>
                  </a:moveTo>
                  <a:lnTo>
                    <a:pt x="5744" y="123075"/>
                  </a:lnTo>
                  <a:lnTo>
                    <a:pt x="21956" y="83029"/>
                  </a:lnTo>
                  <a:lnTo>
                    <a:pt x="47101" y="49101"/>
                  </a:lnTo>
                  <a:lnTo>
                    <a:pt x="79643" y="22888"/>
                  </a:lnTo>
                  <a:lnTo>
                    <a:pt x="118048" y="5988"/>
                  </a:lnTo>
                  <a:lnTo>
                    <a:pt x="160782" y="0"/>
                  </a:lnTo>
                  <a:lnTo>
                    <a:pt x="200977" y="0"/>
                  </a:lnTo>
                  <a:lnTo>
                    <a:pt x="241173" y="0"/>
                  </a:lnTo>
                  <a:lnTo>
                    <a:pt x="281368" y="0"/>
                  </a:lnTo>
                  <a:lnTo>
                    <a:pt x="321563" y="0"/>
                  </a:lnTo>
                  <a:lnTo>
                    <a:pt x="321563" y="41910"/>
                  </a:lnTo>
                  <a:lnTo>
                    <a:pt x="321563" y="83820"/>
                  </a:lnTo>
                  <a:lnTo>
                    <a:pt x="321563" y="125730"/>
                  </a:lnTo>
                  <a:lnTo>
                    <a:pt x="321563" y="167639"/>
                  </a:lnTo>
                  <a:lnTo>
                    <a:pt x="315819" y="212204"/>
                  </a:lnTo>
                  <a:lnTo>
                    <a:pt x="299607" y="252250"/>
                  </a:lnTo>
                  <a:lnTo>
                    <a:pt x="274462" y="286178"/>
                  </a:lnTo>
                  <a:lnTo>
                    <a:pt x="241920" y="312391"/>
                  </a:lnTo>
                  <a:lnTo>
                    <a:pt x="203515" y="329291"/>
                  </a:lnTo>
                  <a:lnTo>
                    <a:pt x="160782" y="335279"/>
                  </a:lnTo>
                  <a:lnTo>
                    <a:pt x="118048" y="329291"/>
                  </a:lnTo>
                  <a:lnTo>
                    <a:pt x="79643" y="312391"/>
                  </a:lnTo>
                  <a:lnTo>
                    <a:pt x="47101" y="286178"/>
                  </a:lnTo>
                  <a:lnTo>
                    <a:pt x="21956" y="252250"/>
                  </a:lnTo>
                  <a:lnTo>
                    <a:pt x="5744" y="212204"/>
                  </a:lnTo>
                  <a:lnTo>
                    <a:pt x="0" y="167639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21708" y="2897124"/>
              <a:ext cx="6350" cy="297815"/>
            </a:xfrm>
            <a:custGeom>
              <a:avLst/>
              <a:gdLst/>
              <a:ahLst/>
              <a:cxnLst/>
              <a:rect l="l" t="t" r="r" b="b"/>
              <a:pathLst>
                <a:path w="6350" h="297814">
                  <a:moveTo>
                    <a:pt x="0" y="0"/>
                  </a:moveTo>
                  <a:lnTo>
                    <a:pt x="5841" y="297306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0065" y="2846070"/>
              <a:ext cx="321945" cy="334010"/>
            </a:xfrm>
            <a:custGeom>
              <a:avLst/>
              <a:gdLst/>
              <a:ahLst/>
              <a:cxnLst/>
              <a:rect l="l" t="t" r="r" b="b"/>
              <a:pathLst>
                <a:path w="321944" h="334010">
                  <a:moveTo>
                    <a:pt x="321564" y="0"/>
                  </a:moveTo>
                  <a:lnTo>
                    <a:pt x="160781" y="0"/>
                  </a:lnTo>
                  <a:lnTo>
                    <a:pt x="118048" y="5958"/>
                  </a:lnTo>
                  <a:lnTo>
                    <a:pt x="79643" y="22775"/>
                  </a:lnTo>
                  <a:lnTo>
                    <a:pt x="47101" y="48863"/>
                  </a:lnTo>
                  <a:lnTo>
                    <a:pt x="21956" y="82634"/>
                  </a:lnTo>
                  <a:lnTo>
                    <a:pt x="5744" y="122502"/>
                  </a:lnTo>
                  <a:lnTo>
                    <a:pt x="0" y="166877"/>
                  </a:lnTo>
                  <a:lnTo>
                    <a:pt x="5744" y="211253"/>
                  </a:lnTo>
                  <a:lnTo>
                    <a:pt x="21956" y="251121"/>
                  </a:lnTo>
                  <a:lnTo>
                    <a:pt x="47101" y="284892"/>
                  </a:lnTo>
                  <a:lnTo>
                    <a:pt x="79643" y="310980"/>
                  </a:lnTo>
                  <a:lnTo>
                    <a:pt x="118048" y="327797"/>
                  </a:lnTo>
                  <a:lnTo>
                    <a:pt x="160781" y="333755"/>
                  </a:lnTo>
                  <a:lnTo>
                    <a:pt x="203515" y="327797"/>
                  </a:lnTo>
                  <a:lnTo>
                    <a:pt x="241920" y="310980"/>
                  </a:lnTo>
                  <a:lnTo>
                    <a:pt x="274462" y="284892"/>
                  </a:lnTo>
                  <a:lnTo>
                    <a:pt x="299607" y="251121"/>
                  </a:lnTo>
                  <a:lnTo>
                    <a:pt x="315819" y="211253"/>
                  </a:lnTo>
                  <a:lnTo>
                    <a:pt x="321564" y="166877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0065" y="2846070"/>
              <a:ext cx="321945" cy="334010"/>
            </a:xfrm>
            <a:custGeom>
              <a:avLst/>
              <a:gdLst/>
              <a:ahLst/>
              <a:cxnLst/>
              <a:rect l="l" t="t" r="r" b="b"/>
              <a:pathLst>
                <a:path w="321944" h="334010">
                  <a:moveTo>
                    <a:pt x="0" y="166877"/>
                  </a:moveTo>
                  <a:lnTo>
                    <a:pt x="5744" y="122502"/>
                  </a:lnTo>
                  <a:lnTo>
                    <a:pt x="21956" y="82634"/>
                  </a:lnTo>
                  <a:lnTo>
                    <a:pt x="47101" y="48863"/>
                  </a:lnTo>
                  <a:lnTo>
                    <a:pt x="79643" y="22775"/>
                  </a:lnTo>
                  <a:lnTo>
                    <a:pt x="118048" y="5958"/>
                  </a:lnTo>
                  <a:lnTo>
                    <a:pt x="160781" y="0"/>
                  </a:lnTo>
                  <a:lnTo>
                    <a:pt x="200977" y="0"/>
                  </a:lnTo>
                  <a:lnTo>
                    <a:pt x="241173" y="0"/>
                  </a:lnTo>
                  <a:lnTo>
                    <a:pt x="281368" y="0"/>
                  </a:lnTo>
                  <a:lnTo>
                    <a:pt x="321564" y="0"/>
                  </a:lnTo>
                  <a:lnTo>
                    <a:pt x="321564" y="41719"/>
                  </a:lnTo>
                  <a:lnTo>
                    <a:pt x="321564" y="83438"/>
                  </a:lnTo>
                  <a:lnTo>
                    <a:pt x="321564" y="125158"/>
                  </a:lnTo>
                  <a:lnTo>
                    <a:pt x="321564" y="166877"/>
                  </a:lnTo>
                  <a:lnTo>
                    <a:pt x="315819" y="211253"/>
                  </a:lnTo>
                  <a:lnTo>
                    <a:pt x="299607" y="251121"/>
                  </a:lnTo>
                  <a:lnTo>
                    <a:pt x="274462" y="284892"/>
                  </a:lnTo>
                  <a:lnTo>
                    <a:pt x="241920" y="310980"/>
                  </a:lnTo>
                  <a:lnTo>
                    <a:pt x="203515" y="327797"/>
                  </a:lnTo>
                  <a:lnTo>
                    <a:pt x="160781" y="333755"/>
                  </a:lnTo>
                  <a:lnTo>
                    <a:pt x="118048" y="327797"/>
                  </a:lnTo>
                  <a:lnTo>
                    <a:pt x="79643" y="310980"/>
                  </a:lnTo>
                  <a:lnTo>
                    <a:pt x="47101" y="284892"/>
                  </a:lnTo>
                  <a:lnTo>
                    <a:pt x="21956" y="251121"/>
                  </a:lnTo>
                  <a:lnTo>
                    <a:pt x="5744" y="211253"/>
                  </a:lnTo>
                  <a:lnTo>
                    <a:pt x="0" y="166877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9323" y="3179064"/>
              <a:ext cx="0" cy="608965"/>
            </a:xfrm>
            <a:custGeom>
              <a:avLst/>
              <a:gdLst/>
              <a:ahLst/>
              <a:cxnLst/>
              <a:rect l="l" t="t" r="r" b="b"/>
              <a:pathLst>
                <a:path h="608964">
                  <a:moveTo>
                    <a:pt x="0" y="0"/>
                  </a:moveTo>
                  <a:lnTo>
                    <a:pt x="0" y="608584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76153" y="3797046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323088" y="0"/>
                  </a:moveTo>
                  <a:lnTo>
                    <a:pt x="161544" y="0"/>
                  </a:lnTo>
                  <a:lnTo>
                    <a:pt x="118577" y="5958"/>
                  </a:lnTo>
                  <a:lnTo>
                    <a:pt x="79981" y="22775"/>
                  </a:lnTo>
                  <a:lnTo>
                    <a:pt x="47291" y="48863"/>
                  </a:lnTo>
                  <a:lnTo>
                    <a:pt x="22041" y="82634"/>
                  </a:lnTo>
                  <a:lnTo>
                    <a:pt x="5766" y="122502"/>
                  </a:lnTo>
                  <a:lnTo>
                    <a:pt x="0" y="166877"/>
                  </a:lnTo>
                  <a:lnTo>
                    <a:pt x="5766" y="211253"/>
                  </a:lnTo>
                  <a:lnTo>
                    <a:pt x="22041" y="251121"/>
                  </a:lnTo>
                  <a:lnTo>
                    <a:pt x="47291" y="284892"/>
                  </a:lnTo>
                  <a:lnTo>
                    <a:pt x="79981" y="310980"/>
                  </a:lnTo>
                  <a:lnTo>
                    <a:pt x="118577" y="327797"/>
                  </a:lnTo>
                  <a:lnTo>
                    <a:pt x="161544" y="333755"/>
                  </a:lnTo>
                  <a:lnTo>
                    <a:pt x="204510" y="327797"/>
                  </a:lnTo>
                  <a:lnTo>
                    <a:pt x="243106" y="310980"/>
                  </a:lnTo>
                  <a:lnTo>
                    <a:pt x="275796" y="284892"/>
                  </a:lnTo>
                  <a:lnTo>
                    <a:pt x="301046" y="251121"/>
                  </a:lnTo>
                  <a:lnTo>
                    <a:pt x="317321" y="211253"/>
                  </a:lnTo>
                  <a:lnTo>
                    <a:pt x="323088" y="166877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76153" y="3797046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0" y="166877"/>
                  </a:moveTo>
                  <a:lnTo>
                    <a:pt x="5766" y="122502"/>
                  </a:lnTo>
                  <a:lnTo>
                    <a:pt x="22041" y="82634"/>
                  </a:lnTo>
                  <a:lnTo>
                    <a:pt x="47291" y="48863"/>
                  </a:lnTo>
                  <a:lnTo>
                    <a:pt x="79981" y="22775"/>
                  </a:lnTo>
                  <a:lnTo>
                    <a:pt x="118577" y="5958"/>
                  </a:lnTo>
                  <a:lnTo>
                    <a:pt x="161544" y="0"/>
                  </a:lnTo>
                  <a:lnTo>
                    <a:pt x="201930" y="0"/>
                  </a:lnTo>
                  <a:lnTo>
                    <a:pt x="242316" y="0"/>
                  </a:lnTo>
                  <a:lnTo>
                    <a:pt x="282702" y="0"/>
                  </a:lnTo>
                  <a:lnTo>
                    <a:pt x="323088" y="0"/>
                  </a:lnTo>
                  <a:lnTo>
                    <a:pt x="323088" y="41719"/>
                  </a:lnTo>
                  <a:lnTo>
                    <a:pt x="323088" y="83438"/>
                  </a:lnTo>
                  <a:lnTo>
                    <a:pt x="323088" y="125158"/>
                  </a:lnTo>
                  <a:lnTo>
                    <a:pt x="323088" y="166877"/>
                  </a:lnTo>
                  <a:lnTo>
                    <a:pt x="317321" y="211253"/>
                  </a:lnTo>
                  <a:lnTo>
                    <a:pt x="301046" y="251121"/>
                  </a:lnTo>
                  <a:lnTo>
                    <a:pt x="275796" y="284892"/>
                  </a:lnTo>
                  <a:lnTo>
                    <a:pt x="243106" y="310980"/>
                  </a:lnTo>
                  <a:lnTo>
                    <a:pt x="204510" y="327797"/>
                  </a:lnTo>
                  <a:lnTo>
                    <a:pt x="161544" y="333755"/>
                  </a:lnTo>
                  <a:lnTo>
                    <a:pt x="118577" y="327797"/>
                  </a:lnTo>
                  <a:lnTo>
                    <a:pt x="79981" y="310980"/>
                  </a:lnTo>
                  <a:lnTo>
                    <a:pt x="47291" y="284892"/>
                  </a:lnTo>
                  <a:lnTo>
                    <a:pt x="22041" y="251121"/>
                  </a:lnTo>
                  <a:lnTo>
                    <a:pt x="5766" y="211253"/>
                  </a:lnTo>
                  <a:lnTo>
                    <a:pt x="0" y="166877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50238" y="1098550"/>
            <a:ext cx="190817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46990" indent="31686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2.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Elige opción de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Inicio de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Muestra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endParaRPr sz="12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Comprada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para</a:t>
            </a:r>
            <a:r>
              <a:rPr sz="1200" spc="3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su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posterior diagnóstico dando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Consentimiento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expreso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del </a:t>
            </a:r>
            <a:r>
              <a:rPr sz="1200" spc="-3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donante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038" y="3765626"/>
            <a:ext cx="1783714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30200" algn="ctr">
              <a:lnSpc>
                <a:spcPct val="100000"/>
              </a:lnSpc>
              <a:spcBef>
                <a:spcPts val="100"/>
              </a:spcBef>
              <a:tabLst>
                <a:tab pos="342900" algn="l"/>
              </a:tabLst>
            </a:pPr>
            <a:r>
              <a:rPr sz="1200" dirty="0">
                <a:latin typeface="Arial MT"/>
                <a:cs typeface="Arial MT"/>
              </a:rPr>
              <a:t>1.	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Paciente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crea</a:t>
            </a:r>
            <a:endParaRPr sz="1200" dirty="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cuenta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gratuita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en  página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web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APP de</a:t>
            </a: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l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5" dirty="0">
                <a:solidFill>
                  <a:srgbClr val="3D5C60"/>
                </a:solidFill>
                <a:latin typeface="Arial MT"/>
                <a:cs typeface="Arial MT"/>
              </a:rPr>
              <a:t>  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Cliente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para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registro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Acreditación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para el procesamiento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diagnóstico de su prueba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de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por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saliva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29585" y="4067682"/>
            <a:ext cx="202374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marR="5080" indent="-16764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3.</a:t>
            </a:r>
            <a:r>
              <a:rPr sz="1200" b="1" spc="-3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Validamos</a:t>
            </a:r>
            <a:r>
              <a:rPr sz="1200" b="1" spc="-3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su</a:t>
            </a:r>
            <a:r>
              <a:rPr sz="1200" b="1" spc="-3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celular</a:t>
            </a:r>
            <a:r>
              <a:rPr sz="1200" b="1" spc="-4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con </a:t>
            </a:r>
            <a:r>
              <a:rPr sz="1200" b="1" spc="-320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Con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 un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SMS</a:t>
            </a:r>
            <a:r>
              <a:rPr sz="1200" b="1" spc="-10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y</a:t>
            </a:r>
            <a:r>
              <a:rPr sz="1200" b="1" spc="-1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3D5C60"/>
                </a:solidFill>
                <a:latin typeface="Arial"/>
                <a:cs typeface="Arial"/>
              </a:rPr>
              <a:t>procede</a:t>
            </a:r>
            <a:r>
              <a:rPr lang="es-MX" sz="1200" b="1" dirty="0">
                <a:solidFill>
                  <a:srgbClr val="3D5C60"/>
                </a:solidFill>
                <a:latin typeface="Arial"/>
                <a:cs typeface="Arial"/>
              </a:rPr>
              <a:t> al </a:t>
            </a:r>
            <a:r>
              <a:rPr lang="es-MX" sz="1200" b="1" dirty="0" err="1">
                <a:solidFill>
                  <a:srgbClr val="3D5C60"/>
                </a:solidFill>
                <a:latin typeface="Arial"/>
                <a:cs typeface="Arial"/>
              </a:rPr>
              <a:t>On</a:t>
            </a:r>
            <a:r>
              <a:rPr lang="es-MX" sz="1200" b="1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lang="es-MX" sz="1200" b="1" dirty="0" err="1">
                <a:solidFill>
                  <a:srgbClr val="3D5C60"/>
                </a:solidFill>
                <a:latin typeface="Arial"/>
                <a:cs typeface="Arial"/>
              </a:rPr>
              <a:t>Boarding</a:t>
            </a:r>
            <a:r>
              <a:rPr lang="es-MX" sz="1200" b="1" dirty="0">
                <a:solidFill>
                  <a:srgbClr val="3D5C60"/>
                </a:solidFill>
                <a:latin typeface="Arial"/>
                <a:cs typeface="Arial"/>
              </a:rPr>
              <a:t> Digital, </a:t>
            </a:r>
            <a:endParaRPr sz="12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lang="es-MX" sz="1200" b="1" spc="-5" dirty="0">
                <a:solidFill>
                  <a:srgbClr val="3D5C60"/>
                </a:solidFill>
                <a:latin typeface="Arial"/>
                <a:cs typeface="Arial"/>
              </a:rPr>
              <a:t>e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scanea</a:t>
            </a:r>
            <a:r>
              <a:rPr lang="es-MX" sz="1200" dirty="0" err="1">
                <a:solidFill>
                  <a:srgbClr val="3D5C60"/>
                </a:solidFill>
                <a:latin typeface="Arial MT"/>
                <a:cs typeface="Arial MT"/>
              </a:rPr>
              <a:t>ndo</a:t>
            </a: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tiempo</a:t>
            </a:r>
            <a:endParaRPr sz="1200" dirty="0">
              <a:latin typeface="Arial MT"/>
              <a:cs typeface="Arial MT"/>
            </a:endParaRPr>
          </a:p>
          <a:p>
            <a:pPr marL="1905" algn="ctr">
              <a:lnSpc>
                <a:spcPct val="100000"/>
              </a:lnSpc>
            </a:pP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r</a:t>
            </a:r>
            <a:r>
              <a:rPr sz="1200" spc="-5" dirty="0" err="1">
                <a:solidFill>
                  <a:srgbClr val="3D5C60"/>
                </a:solidFill>
                <a:latin typeface="Arial MT"/>
              </a:rPr>
              <a:t>eal</a:t>
            </a:r>
            <a:r>
              <a:rPr lang="es-MX" sz="1200" spc="-5" dirty="0">
                <a:solidFill>
                  <a:srgbClr val="3D5C60"/>
                </a:solidFill>
                <a:latin typeface="Arial MT"/>
              </a:rPr>
              <a:t> el </a:t>
            </a:r>
            <a:r>
              <a:rPr sz="1200" spc="-5" dirty="0" err="1">
                <a:solidFill>
                  <a:srgbClr val="3D5C60"/>
                </a:solidFill>
                <a:latin typeface="Arial MT"/>
              </a:rPr>
              <a:t>Pasaporte</a:t>
            </a:r>
            <a:r>
              <a:rPr sz="1200" spc="-5" dirty="0">
                <a:solidFill>
                  <a:srgbClr val="3D5C60"/>
                </a:solidFill>
                <a:latin typeface="Arial MT"/>
              </a:rPr>
              <a:t> en </a:t>
            </a:r>
            <a:r>
              <a:rPr lang="es-MX" sz="1200" spc="-5" dirty="0">
                <a:solidFill>
                  <a:srgbClr val="3D5C60"/>
                </a:solidFill>
                <a:latin typeface="Arial MT"/>
              </a:rPr>
              <a:t>su celular</a:t>
            </a:r>
            <a:r>
              <a:rPr sz="1200" spc="-5" dirty="0">
                <a:solidFill>
                  <a:srgbClr val="3D5C60"/>
                </a:solidFill>
                <a:latin typeface="Arial MT"/>
              </a:rPr>
              <a:t> para 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validar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el</a:t>
            </a:r>
            <a:endParaRPr sz="1200" dirty="0">
              <a:latin typeface="Arial MT"/>
              <a:cs typeface="Arial MT"/>
            </a:endParaRPr>
          </a:p>
          <a:p>
            <a:pPr marL="457834" marR="493395" algn="ctr">
              <a:lnSpc>
                <a:spcPct val="100000"/>
              </a:lnSpc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documento</a:t>
            </a:r>
            <a:r>
              <a:rPr sz="1200" spc="-6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ID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procesa</a:t>
            </a:r>
            <a:r>
              <a:rPr sz="1200" spc="-5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rostro</a:t>
            </a:r>
            <a:endParaRPr sz="1200" dirty="0">
              <a:latin typeface="Arial MT"/>
              <a:cs typeface="Arial MT"/>
            </a:endParaRPr>
          </a:p>
          <a:p>
            <a:pPr marL="327660" marR="317500" algn="ctr">
              <a:lnSpc>
                <a:spcPct val="100000"/>
              </a:lnSpc>
            </a:pP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del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paciente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para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su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3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correcta Identificación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63517" y="1549146"/>
            <a:ext cx="15297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46355" indent="-1358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4.</a:t>
            </a:r>
            <a:r>
              <a:rPr sz="1200" b="1" spc="-50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lang="es-MX" sz="1200" b="1" spc="-50" dirty="0">
                <a:solidFill>
                  <a:srgbClr val="3D5C60"/>
                </a:solidFill>
                <a:latin typeface="Arial"/>
                <a:cs typeface="Arial"/>
              </a:rPr>
              <a:t>La Pasarela </a:t>
            </a:r>
            <a:r>
              <a:rPr sz="1200" spc="-3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pide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al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usuario</a:t>
            </a:r>
            <a:r>
              <a:rPr lang="es-MX" sz="1200" spc="-5" dirty="0">
                <a:latin typeface="Arial MT"/>
                <a:cs typeface="Arial MT"/>
              </a:rPr>
              <a:t> 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tomarse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una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‘</a:t>
            </a:r>
            <a:r>
              <a:rPr sz="1200" i="1" spc="-5" dirty="0">
                <a:solidFill>
                  <a:srgbClr val="3D5C60"/>
                </a:solidFill>
                <a:latin typeface="Arial"/>
                <a:cs typeface="Arial"/>
              </a:rPr>
              <a:t>Selfie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’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para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cotejo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por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Rec.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Facial vs. 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Foto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del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Pasaporte</a:t>
            </a: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 para su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Identificación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60161" y="3041904"/>
            <a:ext cx="5166360" cy="1386205"/>
            <a:chOff x="5360161" y="3041904"/>
            <a:chExt cx="5166360" cy="1386205"/>
          </a:xfrm>
        </p:grpSpPr>
        <p:sp>
          <p:nvSpPr>
            <p:cNvPr id="25" name="object 25"/>
            <p:cNvSpPr/>
            <p:nvPr/>
          </p:nvSpPr>
          <p:spPr>
            <a:xfrm>
              <a:off x="5372861" y="3315462"/>
              <a:ext cx="323215" cy="335280"/>
            </a:xfrm>
            <a:custGeom>
              <a:avLst/>
              <a:gdLst/>
              <a:ahLst/>
              <a:cxnLst/>
              <a:rect l="l" t="t" r="r" b="b"/>
              <a:pathLst>
                <a:path w="323214" h="335279">
                  <a:moveTo>
                    <a:pt x="323088" y="0"/>
                  </a:moveTo>
                  <a:lnTo>
                    <a:pt x="161543" y="0"/>
                  </a:lnTo>
                  <a:lnTo>
                    <a:pt x="118577" y="5988"/>
                  </a:lnTo>
                  <a:lnTo>
                    <a:pt x="79981" y="22888"/>
                  </a:lnTo>
                  <a:lnTo>
                    <a:pt x="47291" y="49101"/>
                  </a:lnTo>
                  <a:lnTo>
                    <a:pt x="22041" y="83029"/>
                  </a:lnTo>
                  <a:lnTo>
                    <a:pt x="5766" y="123075"/>
                  </a:lnTo>
                  <a:lnTo>
                    <a:pt x="0" y="167639"/>
                  </a:lnTo>
                  <a:lnTo>
                    <a:pt x="5766" y="212204"/>
                  </a:lnTo>
                  <a:lnTo>
                    <a:pt x="22041" y="252250"/>
                  </a:lnTo>
                  <a:lnTo>
                    <a:pt x="47291" y="286178"/>
                  </a:lnTo>
                  <a:lnTo>
                    <a:pt x="79981" y="312391"/>
                  </a:lnTo>
                  <a:lnTo>
                    <a:pt x="118577" y="329291"/>
                  </a:lnTo>
                  <a:lnTo>
                    <a:pt x="161543" y="335280"/>
                  </a:lnTo>
                  <a:lnTo>
                    <a:pt x="204510" y="329291"/>
                  </a:lnTo>
                  <a:lnTo>
                    <a:pt x="243106" y="312391"/>
                  </a:lnTo>
                  <a:lnTo>
                    <a:pt x="275796" y="286178"/>
                  </a:lnTo>
                  <a:lnTo>
                    <a:pt x="301046" y="252250"/>
                  </a:lnTo>
                  <a:lnTo>
                    <a:pt x="317321" y="212204"/>
                  </a:lnTo>
                  <a:lnTo>
                    <a:pt x="323088" y="167639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2861" y="3315462"/>
              <a:ext cx="323215" cy="335280"/>
            </a:xfrm>
            <a:custGeom>
              <a:avLst/>
              <a:gdLst/>
              <a:ahLst/>
              <a:cxnLst/>
              <a:rect l="l" t="t" r="r" b="b"/>
              <a:pathLst>
                <a:path w="323214" h="335279">
                  <a:moveTo>
                    <a:pt x="0" y="167639"/>
                  </a:moveTo>
                  <a:lnTo>
                    <a:pt x="5766" y="123075"/>
                  </a:lnTo>
                  <a:lnTo>
                    <a:pt x="22041" y="83029"/>
                  </a:lnTo>
                  <a:lnTo>
                    <a:pt x="47291" y="49101"/>
                  </a:lnTo>
                  <a:lnTo>
                    <a:pt x="79981" y="22888"/>
                  </a:lnTo>
                  <a:lnTo>
                    <a:pt x="118577" y="5988"/>
                  </a:lnTo>
                  <a:lnTo>
                    <a:pt x="161543" y="0"/>
                  </a:lnTo>
                  <a:lnTo>
                    <a:pt x="201929" y="0"/>
                  </a:lnTo>
                  <a:lnTo>
                    <a:pt x="242315" y="0"/>
                  </a:lnTo>
                  <a:lnTo>
                    <a:pt x="282701" y="0"/>
                  </a:lnTo>
                  <a:lnTo>
                    <a:pt x="323088" y="0"/>
                  </a:lnTo>
                  <a:lnTo>
                    <a:pt x="323088" y="41910"/>
                  </a:lnTo>
                  <a:lnTo>
                    <a:pt x="323088" y="83820"/>
                  </a:lnTo>
                  <a:lnTo>
                    <a:pt x="323088" y="125730"/>
                  </a:lnTo>
                  <a:lnTo>
                    <a:pt x="323088" y="167639"/>
                  </a:lnTo>
                  <a:lnTo>
                    <a:pt x="317321" y="212204"/>
                  </a:lnTo>
                  <a:lnTo>
                    <a:pt x="301046" y="252250"/>
                  </a:lnTo>
                  <a:lnTo>
                    <a:pt x="275796" y="286178"/>
                  </a:lnTo>
                  <a:lnTo>
                    <a:pt x="243106" y="312391"/>
                  </a:lnTo>
                  <a:lnTo>
                    <a:pt x="204510" y="329291"/>
                  </a:lnTo>
                  <a:lnTo>
                    <a:pt x="161543" y="335280"/>
                  </a:lnTo>
                  <a:lnTo>
                    <a:pt x="118577" y="329291"/>
                  </a:lnTo>
                  <a:lnTo>
                    <a:pt x="79981" y="312391"/>
                  </a:lnTo>
                  <a:lnTo>
                    <a:pt x="47291" y="286178"/>
                  </a:lnTo>
                  <a:lnTo>
                    <a:pt x="22041" y="252250"/>
                  </a:lnTo>
                  <a:lnTo>
                    <a:pt x="5766" y="212204"/>
                  </a:lnTo>
                  <a:lnTo>
                    <a:pt x="0" y="167639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21451" y="3649980"/>
              <a:ext cx="12065" cy="628015"/>
            </a:xfrm>
            <a:custGeom>
              <a:avLst/>
              <a:gdLst/>
              <a:ahLst/>
              <a:cxnLst/>
              <a:rect l="l" t="t" r="r" b="b"/>
              <a:pathLst>
                <a:path w="12064" h="628014">
                  <a:moveTo>
                    <a:pt x="11557" y="0"/>
                  </a:moveTo>
                  <a:lnTo>
                    <a:pt x="0" y="627634"/>
                  </a:lnTo>
                </a:path>
              </a:pathLst>
            </a:custGeom>
            <a:ln w="9524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26529" y="3417570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323088" y="0"/>
                  </a:moveTo>
                  <a:lnTo>
                    <a:pt x="161544" y="0"/>
                  </a:lnTo>
                  <a:lnTo>
                    <a:pt x="118577" y="5958"/>
                  </a:lnTo>
                  <a:lnTo>
                    <a:pt x="79981" y="22775"/>
                  </a:lnTo>
                  <a:lnTo>
                    <a:pt x="47291" y="48863"/>
                  </a:lnTo>
                  <a:lnTo>
                    <a:pt x="22041" y="82634"/>
                  </a:lnTo>
                  <a:lnTo>
                    <a:pt x="5766" y="122502"/>
                  </a:lnTo>
                  <a:lnTo>
                    <a:pt x="0" y="166877"/>
                  </a:lnTo>
                  <a:lnTo>
                    <a:pt x="5766" y="211253"/>
                  </a:lnTo>
                  <a:lnTo>
                    <a:pt x="22041" y="251121"/>
                  </a:lnTo>
                  <a:lnTo>
                    <a:pt x="47291" y="284892"/>
                  </a:lnTo>
                  <a:lnTo>
                    <a:pt x="79981" y="310980"/>
                  </a:lnTo>
                  <a:lnTo>
                    <a:pt x="118577" y="327797"/>
                  </a:lnTo>
                  <a:lnTo>
                    <a:pt x="161544" y="333755"/>
                  </a:lnTo>
                  <a:lnTo>
                    <a:pt x="204510" y="327797"/>
                  </a:lnTo>
                  <a:lnTo>
                    <a:pt x="243106" y="310980"/>
                  </a:lnTo>
                  <a:lnTo>
                    <a:pt x="275796" y="284892"/>
                  </a:lnTo>
                  <a:lnTo>
                    <a:pt x="301046" y="251121"/>
                  </a:lnTo>
                  <a:lnTo>
                    <a:pt x="317321" y="211253"/>
                  </a:lnTo>
                  <a:lnTo>
                    <a:pt x="323088" y="166877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26529" y="3417570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0" y="166877"/>
                  </a:moveTo>
                  <a:lnTo>
                    <a:pt x="5766" y="122502"/>
                  </a:lnTo>
                  <a:lnTo>
                    <a:pt x="22041" y="82634"/>
                  </a:lnTo>
                  <a:lnTo>
                    <a:pt x="47291" y="48863"/>
                  </a:lnTo>
                  <a:lnTo>
                    <a:pt x="79981" y="22775"/>
                  </a:lnTo>
                  <a:lnTo>
                    <a:pt x="118577" y="5958"/>
                  </a:lnTo>
                  <a:lnTo>
                    <a:pt x="161544" y="0"/>
                  </a:lnTo>
                  <a:lnTo>
                    <a:pt x="201929" y="0"/>
                  </a:lnTo>
                  <a:lnTo>
                    <a:pt x="242316" y="0"/>
                  </a:lnTo>
                  <a:lnTo>
                    <a:pt x="282702" y="0"/>
                  </a:lnTo>
                  <a:lnTo>
                    <a:pt x="323088" y="0"/>
                  </a:lnTo>
                  <a:lnTo>
                    <a:pt x="323088" y="41719"/>
                  </a:lnTo>
                  <a:lnTo>
                    <a:pt x="323088" y="83438"/>
                  </a:lnTo>
                  <a:lnTo>
                    <a:pt x="323088" y="125158"/>
                  </a:lnTo>
                  <a:lnTo>
                    <a:pt x="323088" y="166877"/>
                  </a:lnTo>
                  <a:lnTo>
                    <a:pt x="317321" y="211253"/>
                  </a:lnTo>
                  <a:lnTo>
                    <a:pt x="301046" y="251121"/>
                  </a:lnTo>
                  <a:lnTo>
                    <a:pt x="275796" y="284892"/>
                  </a:lnTo>
                  <a:lnTo>
                    <a:pt x="243106" y="310980"/>
                  </a:lnTo>
                  <a:lnTo>
                    <a:pt x="204510" y="327797"/>
                  </a:lnTo>
                  <a:lnTo>
                    <a:pt x="161544" y="333755"/>
                  </a:lnTo>
                  <a:lnTo>
                    <a:pt x="118577" y="327797"/>
                  </a:lnTo>
                  <a:lnTo>
                    <a:pt x="79981" y="310980"/>
                  </a:lnTo>
                  <a:lnTo>
                    <a:pt x="47291" y="284892"/>
                  </a:lnTo>
                  <a:lnTo>
                    <a:pt x="22041" y="251121"/>
                  </a:lnTo>
                  <a:lnTo>
                    <a:pt x="5766" y="211253"/>
                  </a:lnTo>
                  <a:lnTo>
                    <a:pt x="0" y="166877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93408" y="3041904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h="375285">
                  <a:moveTo>
                    <a:pt x="0" y="0"/>
                  </a:moveTo>
                  <a:lnTo>
                    <a:pt x="0" y="375285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3017" y="348462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321563" y="0"/>
                  </a:moveTo>
                  <a:lnTo>
                    <a:pt x="160781" y="0"/>
                  </a:lnTo>
                  <a:lnTo>
                    <a:pt x="118048" y="5988"/>
                  </a:lnTo>
                  <a:lnTo>
                    <a:pt x="79643" y="22888"/>
                  </a:lnTo>
                  <a:lnTo>
                    <a:pt x="47101" y="49101"/>
                  </a:lnTo>
                  <a:lnTo>
                    <a:pt x="21956" y="83029"/>
                  </a:lnTo>
                  <a:lnTo>
                    <a:pt x="5744" y="123075"/>
                  </a:lnTo>
                  <a:lnTo>
                    <a:pt x="0" y="167640"/>
                  </a:lnTo>
                  <a:lnTo>
                    <a:pt x="5744" y="212204"/>
                  </a:lnTo>
                  <a:lnTo>
                    <a:pt x="21956" y="252250"/>
                  </a:lnTo>
                  <a:lnTo>
                    <a:pt x="47101" y="286178"/>
                  </a:lnTo>
                  <a:lnTo>
                    <a:pt x="79643" y="312391"/>
                  </a:lnTo>
                  <a:lnTo>
                    <a:pt x="118048" y="329291"/>
                  </a:lnTo>
                  <a:lnTo>
                    <a:pt x="160781" y="335280"/>
                  </a:lnTo>
                  <a:lnTo>
                    <a:pt x="203515" y="329291"/>
                  </a:lnTo>
                  <a:lnTo>
                    <a:pt x="241920" y="312391"/>
                  </a:lnTo>
                  <a:lnTo>
                    <a:pt x="274462" y="286178"/>
                  </a:lnTo>
                  <a:lnTo>
                    <a:pt x="299607" y="252250"/>
                  </a:lnTo>
                  <a:lnTo>
                    <a:pt x="315819" y="212204"/>
                  </a:lnTo>
                  <a:lnTo>
                    <a:pt x="321563" y="167640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3017" y="3484626"/>
              <a:ext cx="321945" cy="335280"/>
            </a:xfrm>
            <a:custGeom>
              <a:avLst/>
              <a:gdLst/>
              <a:ahLst/>
              <a:cxnLst/>
              <a:rect l="l" t="t" r="r" b="b"/>
              <a:pathLst>
                <a:path w="321945" h="335279">
                  <a:moveTo>
                    <a:pt x="0" y="167640"/>
                  </a:moveTo>
                  <a:lnTo>
                    <a:pt x="5744" y="123075"/>
                  </a:lnTo>
                  <a:lnTo>
                    <a:pt x="21956" y="83029"/>
                  </a:lnTo>
                  <a:lnTo>
                    <a:pt x="47101" y="49101"/>
                  </a:lnTo>
                  <a:lnTo>
                    <a:pt x="79643" y="22888"/>
                  </a:lnTo>
                  <a:lnTo>
                    <a:pt x="118048" y="5988"/>
                  </a:lnTo>
                  <a:lnTo>
                    <a:pt x="160781" y="0"/>
                  </a:lnTo>
                  <a:lnTo>
                    <a:pt x="200977" y="0"/>
                  </a:lnTo>
                  <a:lnTo>
                    <a:pt x="241172" y="0"/>
                  </a:lnTo>
                  <a:lnTo>
                    <a:pt x="281368" y="0"/>
                  </a:lnTo>
                  <a:lnTo>
                    <a:pt x="321563" y="0"/>
                  </a:lnTo>
                  <a:lnTo>
                    <a:pt x="321563" y="41910"/>
                  </a:lnTo>
                  <a:lnTo>
                    <a:pt x="321563" y="83820"/>
                  </a:lnTo>
                  <a:lnTo>
                    <a:pt x="321563" y="125730"/>
                  </a:lnTo>
                  <a:lnTo>
                    <a:pt x="321563" y="167640"/>
                  </a:lnTo>
                  <a:lnTo>
                    <a:pt x="315819" y="212204"/>
                  </a:lnTo>
                  <a:lnTo>
                    <a:pt x="299607" y="252250"/>
                  </a:lnTo>
                  <a:lnTo>
                    <a:pt x="274462" y="286178"/>
                  </a:lnTo>
                  <a:lnTo>
                    <a:pt x="241920" y="312391"/>
                  </a:lnTo>
                  <a:lnTo>
                    <a:pt x="203515" y="329291"/>
                  </a:lnTo>
                  <a:lnTo>
                    <a:pt x="160781" y="335280"/>
                  </a:lnTo>
                  <a:lnTo>
                    <a:pt x="118048" y="329291"/>
                  </a:lnTo>
                  <a:lnTo>
                    <a:pt x="79643" y="312391"/>
                  </a:lnTo>
                  <a:lnTo>
                    <a:pt x="47101" y="286178"/>
                  </a:lnTo>
                  <a:lnTo>
                    <a:pt x="21956" y="252250"/>
                  </a:lnTo>
                  <a:lnTo>
                    <a:pt x="5744" y="212204"/>
                  </a:lnTo>
                  <a:lnTo>
                    <a:pt x="0" y="167640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43800" y="3819144"/>
              <a:ext cx="0" cy="608965"/>
            </a:xfrm>
            <a:custGeom>
              <a:avLst/>
              <a:gdLst/>
              <a:ahLst/>
              <a:cxnLst/>
              <a:rect l="l" t="t" r="r" b="b"/>
              <a:pathLst>
                <a:path h="608964">
                  <a:moveTo>
                    <a:pt x="0" y="0"/>
                  </a:moveTo>
                  <a:lnTo>
                    <a:pt x="0" y="608583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11133" y="3573018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323088" y="0"/>
                  </a:moveTo>
                  <a:lnTo>
                    <a:pt x="161544" y="0"/>
                  </a:lnTo>
                  <a:lnTo>
                    <a:pt x="118577" y="5958"/>
                  </a:lnTo>
                  <a:lnTo>
                    <a:pt x="79981" y="22775"/>
                  </a:lnTo>
                  <a:lnTo>
                    <a:pt x="47291" y="48863"/>
                  </a:lnTo>
                  <a:lnTo>
                    <a:pt x="22041" y="82634"/>
                  </a:lnTo>
                  <a:lnTo>
                    <a:pt x="5766" y="122502"/>
                  </a:lnTo>
                  <a:lnTo>
                    <a:pt x="0" y="166878"/>
                  </a:lnTo>
                  <a:lnTo>
                    <a:pt x="5766" y="211253"/>
                  </a:lnTo>
                  <a:lnTo>
                    <a:pt x="22041" y="251121"/>
                  </a:lnTo>
                  <a:lnTo>
                    <a:pt x="47291" y="284892"/>
                  </a:lnTo>
                  <a:lnTo>
                    <a:pt x="79981" y="310980"/>
                  </a:lnTo>
                  <a:lnTo>
                    <a:pt x="118577" y="327797"/>
                  </a:lnTo>
                  <a:lnTo>
                    <a:pt x="161544" y="333756"/>
                  </a:lnTo>
                  <a:lnTo>
                    <a:pt x="204510" y="327797"/>
                  </a:lnTo>
                  <a:lnTo>
                    <a:pt x="243106" y="310980"/>
                  </a:lnTo>
                  <a:lnTo>
                    <a:pt x="275796" y="284892"/>
                  </a:lnTo>
                  <a:lnTo>
                    <a:pt x="301046" y="251121"/>
                  </a:lnTo>
                  <a:lnTo>
                    <a:pt x="317321" y="211253"/>
                  </a:lnTo>
                  <a:lnTo>
                    <a:pt x="323088" y="166878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3D5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11133" y="3573018"/>
              <a:ext cx="323215" cy="334010"/>
            </a:xfrm>
            <a:custGeom>
              <a:avLst/>
              <a:gdLst/>
              <a:ahLst/>
              <a:cxnLst/>
              <a:rect l="l" t="t" r="r" b="b"/>
              <a:pathLst>
                <a:path w="323215" h="334010">
                  <a:moveTo>
                    <a:pt x="0" y="166878"/>
                  </a:moveTo>
                  <a:lnTo>
                    <a:pt x="5766" y="122502"/>
                  </a:lnTo>
                  <a:lnTo>
                    <a:pt x="22041" y="82634"/>
                  </a:lnTo>
                  <a:lnTo>
                    <a:pt x="47291" y="48863"/>
                  </a:lnTo>
                  <a:lnTo>
                    <a:pt x="79981" y="22775"/>
                  </a:lnTo>
                  <a:lnTo>
                    <a:pt x="118577" y="5958"/>
                  </a:lnTo>
                  <a:lnTo>
                    <a:pt x="161544" y="0"/>
                  </a:lnTo>
                  <a:lnTo>
                    <a:pt x="201929" y="0"/>
                  </a:lnTo>
                  <a:lnTo>
                    <a:pt x="242316" y="0"/>
                  </a:lnTo>
                  <a:lnTo>
                    <a:pt x="282702" y="0"/>
                  </a:lnTo>
                  <a:lnTo>
                    <a:pt x="323088" y="0"/>
                  </a:lnTo>
                  <a:lnTo>
                    <a:pt x="323088" y="41719"/>
                  </a:lnTo>
                  <a:lnTo>
                    <a:pt x="323088" y="83439"/>
                  </a:lnTo>
                  <a:lnTo>
                    <a:pt x="323088" y="125158"/>
                  </a:lnTo>
                  <a:lnTo>
                    <a:pt x="323088" y="166878"/>
                  </a:lnTo>
                  <a:lnTo>
                    <a:pt x="317321" y="211253"/>
                  </a:lnTo>
                  <a:lnTo>
                    <a:pt x="301046" y="251121"/>
                  </a:lnTo>
                  <a:lnTo>
                    <a:pt x="275796" y="284892"/>
                  </a:lnTo>
                  <a:lnTo>
                    <a:pt x="243106" y="310980"/>
                  </a:lnTo>
                  <a:lnTo>
                    <a:pt x="204510" y="327797"/>
                  </a:lnTo>
                  <a:lnTo>
                    <a:pt x="161544" y="333756"/>
                  </a:lnTo>
                  <a:lnTo>
                    <a:pt x="118577" y="327797"/>
                  </a:lnTo>
                  <a:lnTo>
                    <a:pt x="79981" y="310980"/>
                  </a:lnTo>
                  <a:lnTo>
                    <a:pt x="47291" y="284892"/>
                  </a:lnTo>
                  <a:lnTo>
                    <a:pt x="22041" y="251121"/>
                  </a:lnTo>
                  <a:lnTo>
                    <a:pt x="5766" y="211253"/>
                  </a:lnTo>
                  <a:lnTo>
                    <a:pt x="0" y="166878"/>
                  </a:lnTo>
                  <a:close/>
                </a:path>
              </a:pathLst>
            </a:custGeom>
            <a:ln w="25400">
              <a:solidFill>
                <a:srgbClr val="041E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2104" y="3179064"/>
              <a:ext cx="2070100" cy="613410"/>
            </a:xfrm>
            <a:custGeom>
              <a:avLst/>
              <a:gdLst/>
              <a:ahLst/>
              <a:cxnLst/>
              <a:rect l="l" t="t" r="r" b="b"/>
              <a:pathLst>
                <a:path w="2070100" h="613410">
                  <a:moveTo>
                    <a:pt x="0" y="0"/>
                  </a:moveTo>
                  <a:lnTo>
                    <a:pt x="0" y="375285"/>
                  </a:lnTo>
                </a:path>
                <a:path w="2070100" h="613410">
                  <a:moveTo>
                    <a:pt x="2069592" y="237744"/>
                  </a:moveTo>
                  <a:lnTo>
                    <a:pt x="2069592" y="613029"/>
                  </a:lnTo>
                </a:path>
              </a:pathLst>
            </a:custGeom>
            <a:ln w="9525">
              <a:solidFill>
                <a:srgbClr val="012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14318" y="4443933"/>
            <a:ext cx="20295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5. El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titular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Validado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debe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cliquear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 para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LEER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QR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o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35170" y="4791913"/>
            <a:ext cx="19399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CÓDIGO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1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BARRAS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endParaRPr sz="1200">
              <a:latin typeface="Arial MT"/>
              <a:cs typeface="Arial MT"/>
            </a:endParaRPr>
          </a:p>
          <a:p>
            <a:pPr marL="27305" marR="21590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</a:t>
            </a:r>
            <a:r>
              <a:rPr sz="1200" spc="-5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del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recipiente</a:t>
            </a:r>
            <a:r>
              <a:rPr sz="1200" spc="-5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para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poder iniciar 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muestra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su prueba de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por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saliva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06604" y="1574808"/>
            <a:ext cx="188341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8.</a:t>
            </a:r>
            <a:r>
              <a:rPr sz="1200" b="1" spc="-1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Si</a:t>
            </a:r>
            <a:r>
              <a:rPr sz="1200" spc="-1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el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vínculo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es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válido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endParaRPr sz="1200" dirty="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es-MX" sz="1200" b="1" spc="-5" dirty="0">
                <a:solidFill>
                  <a:srgbClr val="3D5C60"/>
                </a:solidFill>
                <a:latin typeface="Arial MT"/>
                <a:cs typeface="Arial MT"/>
              </a:rPr>
              <a:t>La Plataforma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procede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</a:t>
            </a:r>
            <a:r>
              <a:rPr lang="es-MX" sz="1200" spc="-15" dirty="0">
                <a:solidFill>
                  <a:srgbClr val="3D5C60"/>
                </a:solidFill>
                <a:latin typeface="Arial MT"/>
                <a:cs typeface="Arial MT"/>
              </a:rPr>
              <a:t>l envío de </a:t>
            </a:r>
            <a:r>
              <a:rPr lang="es-MX" sz="1200" b="1" spc="-15" dirty="0">
                <a:solidFill>
                  <a:srgbClr val="3D5C60"/>
                </a:solidFill>
                <a:latin typeface="Arial MT"/>
                <a:cs typeface="Arial MT"/>
              </a:rPr>
              <a:t>email certificado</a:t>
            </a:r>
            <a:r>
              <a:rPr sz="1200" b="1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b="1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al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paciente</a:t>
            </a: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, incluyendo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su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ID-QR con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información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Validada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correspondiente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a su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</a:t>
            </a:r>
            <a:r>
              <a:rPr sz="1200" spc="-5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1090" y="4733035"/>
            <a:ext cx="23279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281305" indent="863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9. </a:t>
            </a:r>
            <a:r>
              <a:rPr lang="es-MX" sz="1200" b="1" spc="-5" dirty="0">
                <a:solidFill>
                  <a:srgbClr val="3D5C60"/>
                </a:solidFill>
                <a:latin typeface="Arial MT"/>
                <a:cs typeface="Arial"/>
              </a:rPr>
              <a:t>El Paciente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entregará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 la muestra tomada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en 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u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bicación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determinada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 por La Empresa en el Hotel u otra ubicación. </a:t>
            </a:r>
            <a:endParaRPr sz="1200" dirty="0">
              <a:latin typeface="Arial MT"/>
              <a:cs typeface="Arial MT"/>
            </a:endParaRPr>
          </a:p>
          <a:p>
            <a:pPr marL="140335" marR="125095" indent="-6350">
              <a:lnSpc>
                <a:spcPct val="100000"/>
              </a:lnSpc>
            </a:pPr>
            <a:r>
              <a:rPr sz="1200" dirty="0" err="1">
                <a:solidFill>
                  <a:srgbClr val="3D5C60"/>
                </a:solidFill>
                <a:latin typeface="Arial MT"/>
                <a:cs typeface="Arial MT"/>
              </a:rPr>
              <a:t>D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eberá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leerse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el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Código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 QR</a:t>
            </a:r>
            <a:r>
              <a:rPr lang="es-MX" sz="1200" spc="-20" dirty="0">
                <a:solidFill>
                  <a:srgbClr val="3D5C60"/>
                </a:solidFill>
                <a:latin typeface="Arial MT"/>
                <a:cs typeface="Arial MT"/>
              </a:rPr>
              <a:t>, f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inalizando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así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el proceso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de </a:t>
            </a:r>
            <a:r>
              <a:rPr lang="es-MX" sz="1200" dirty="0">
                <a:solidFill>
                  <a:srgbClr val="3D5C60"/>
                </a:solidFill>
                <a:latin typeface="Arial MT"/>
                <a:cs typeface="Arial MT"/>
              </a:rPr>
              <a:t>Auto-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 de la Muestra de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su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 err="1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r>
              <a:rPr lang="es-MX" sz="1200" spc="-5" dirty="0">
                <a:solidFill>
                  <a:srgbClr val="3D5C60"/>
                </a:solidFill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08209" y="1521333"/>
            <a:ext cx="191452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85090" indent="-18796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10.</a:t>
            </a:r>
            <a:r>
              <a:rPr lang="es-MX" sz="1200" b="1" spc="-5" dirty="0">
                <a:solidFill>
                  <a:srgbClr val="3D5C60"/>
                </a:solidFill>
                <a:latin typeface="Arial"/>
                <a:cs typeface="Arial"/>
              </a:rPr>
              <a:t>La empresa de la Plataforma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es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el </a:t>
            </a:r>
            <a:r>
              <a:rPr sz="1200" b="1" spc="-32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único</a:t>
            </a:r>
            <a:r>
              <a:rPr sz="1200" b="1" spc="-10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responsable</a:t>
            </a:r>
            <a:endParaRPr sz="1200" dirty="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para el procesamiento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 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Diagnóstico</a:t>
            </a:r>
            <a:r>
              <a:rPr sz="1200" spc="-3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Antígenos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por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saliva,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debiendo comunicar al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Paciente</a:t>
            </a:r>
            <a:r>
              <a:rPr sz="1200" spc="-1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dicho</a:t>
            </a:r>
            <a:endParaRPr sz="1200" dirty="0">
              <a:latin typeface="Arial MT"/>
              <a:cs typeface="Arial MT"/>
            </a:endParaRPr>
          </a:p>
          <a:p>
            <a:pPr marL="45720" marR="36195" algn="ctr">
              <a:lnSpc>
                <a:spcPct val="100000"/>
              </a:lnSpc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Diagnóstico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través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los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Canales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legalmente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establecidos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52261" y="1422019"/>
            <a:ext cx="17913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8419" indent="209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6.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(OPCIONAL)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Tras la </a:t>
            </a:r>
            <a:r>
              <a:rPr sz="1200" b="1" spc="-320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validación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el QR o el </a:t>
            </a:r>
            <a:r>
              <a:rPr sz="1200" b="1" spc="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Código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 de</a:t>
            </a:r>
            <a:r>
              <a:rPr sz="1200" b="1" spc="-1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Barras</a:t>
            </a:r>
            <a:r>
              <a:rPr sz="1200" b="1" spc="-55" dirty="0">
                <a:solidFill>
                  <a:srgbClr val="3D5C6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debe</a:t>
            </a:r>
            <a:endParaRPr sz="1200" dirty="0">
              <a:latin typeface="Arial MT"/>
              <a:cs typeface="Arial MT"/>
            </a:endParaRPr>
          </a:p>
          <a:p>
            <a:pPr marL="12065" marR="5080" algn="ctr">
              <a:lnSpc>
                <a:spcPct val="100000"/>
              </a:lnSpc>
            </a:pP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activar el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botón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GRABACIÓN y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realizar la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su </a:t>
            </a:r>
            <a:r>
              <a:rPr sz="1200" spc="-3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prueba de antígenos por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saliva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38290" y="4564126"/>
            <a:ext cx="195833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48895" indent="-1447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7. El </a:t>
            </a:r>
            <a:r>
              <a:rPr sz="1200" b="1" spc="-5" dirty="0">
                <a:solidFill>
                  <a:srgbClr val="3D5C60"/>
                </a:solidFill>
                <a:latin typeface="Arial"/>
                <a:cs typeface="Arial"/>
              </a:rPr>
              <a:t>titular </a:t>
            </a:r>
            <a:r>
              <a:rPr sz="1200" b="1" dirty="0">
                <a:solidFill>
                  <a:srgbClr val="3D5C60"/>
                </a:solidFill>
                <a:latin typeface="Arial"/>
                <a:cs typeface="Arial"/>
              </a:rPr>
              <a:t>Validado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debe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realizar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fotografía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</a:t>
            </a:r>
            <a:endParaRPr sz="1200">
              <a:latin typeface="Arial MT"/>
              <a:cs typeface="Arial MT"/>
            </a:endParaRPr>
          </a:p>
          <a:p>
            <a:pPr marL="21590" marR="8255" indent="-7620">
              <a:lnSpc>
                <a:spcPct val="100000"/>
              </a:lnSpc>
            </a:pP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</a:t>
            </a:r>
            <a:r>
              <a:rPr sz="1200" spc="-4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tomada</a:t>
            </a:r>
            <a:r>
              <a:rPr sz="1200" spc="-6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y</a:t>
            </a:r>
            <a:r>
              <a:rPr sz="1200" spc="-1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LEER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QR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o</a:t>
            </a:r>
            <a:r>
              <a:rPr sz="1200" spc="-2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CÓDIGO</a:t>
            </a:r>
            <a:r>
              <a:rPr sz="1200" spc="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BARRAS</a:t>
            </a:r>
            <a:r>
              <a:rPr sz="1200" spc="-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recipiente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para poder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finalizar</a:t>
            </a:r>
            <a:r>
              <a:rPr sz="1200" spc="-45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el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procesamiento</a:t>
            </a:r>
            <a:r>
              <a:rPr sz="1200" spc="-6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spc="-32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la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muestra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su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prueba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de </a:t>
            </a:r>
            <a:r>
              <a:rPr sz="120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antígenos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por</a:t>
            </a:r>
            <a:r>
              <a:rPr sz="1200" spc="-30" dirty="0">
                <a:solidFill>
                  <a:srgbClr val="3D5C6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3D5C60"/>
                </a:solidFill>
                <a:latin typeface="Arial MT"/>
                <a:cs typeface="Arial MT"/>
              </a:rPr>
              <a:t>saliva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5340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534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1242879"/>
            <a:ext cx="5298440" cy="263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4100" spc="75" dirty="0">
                <a:solidFill>
                  <a:srgbClr val="FFFFFF"/>
                </a:solidFill>
              </a:rPr>
              <a:t>Identificación </a:t>
            </a:r>
            <a:r>
              <a:rPr sz="4100" spc="95" dirty="0">
                <a:solidFill>
                  <a:srgbClr val="FFFFFF"/>
                </a:solidFill>
              </a:rPr>
              <a:t>y </a:t>
            </a:r>
            <a:r>
              <a:rPr sz="4100" spc="100" dirty="0">
                <a:solidFill>
                  <a:srgbClr val="FFFFFF"/>
                </a:solidFill>
              </a:rPr>
              <a:t> </a:t>
            </a:r>
            <a:r>
              <a:rPr sz="4100" spc="110" dirty="0">
                <a:solidFill>
                  <a:srgbClr val="FFFFFF"/>
                </a:solidFill>
              </a:rPr>
              <a:t>validación </a:t>
            </a:r>
            <a:r>
              <a:rPr sz="4100" spc="204" dirty="0">
                <a:solidFill>
                  <a:srgbClr val="FFFFFF"/>
                </a:solidFill>
              </a:rPr>
              <a:t>de </a:t>
            </a:r>
            <a:r>
              <a:rPr sz="4100" spc="35" dirty="0">
                <a:solidFill>
                  <a:srgbClr val="FFFFFF"/>
                </a:solidFill>
              </a:rPr>
              <a:t>la </a:t>
            </a:r>
            <a:r>
              <a:rPr sz="4100" spc="40" dirty="0">
                <a:solidFill>
                  <a:srgbClr val="FFFFFF"/>
                </a:solidFill>
              </a:rPr>
              <a:t> </a:t>
            </a:r>
            <a:r>
              <a:rPr sz="4100" spc="135" dirty="0" err="1">
                <a:solidFill>
                  <a:srgbClr val="FFFFFF"/>
                </a:solidFill>
              </a:rPr>
              <a:t>muestra</a:t>
            </a:r>
            <a:r>
              <a:rPr sz="4100" spc="-140" dirty="0">
                <a:solidFill>
                  <a:srgbClr val="FFFFFF"/>
                </a:solidFill>
              </a:rPr>
              <a:t> </a:t>
            </a:r>
            <a:r>
              <a:rPr lang="es-MX" sz="4100" spc="145" dirty="0">
                <a:solidFill>
                  <a:srgbClr val="FFFFFF"/>
                </a:solidFill>
              </a:rPr>
              <a:t>tomada</a:t>
            </a:r>
            <a:endParaRPr sz="4100" dirty="0"/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95" dirty="0">
                <a:solidFill>
                  <a:srgbClr val="FFFFFF"/>
                </a:solidFill>
              </a:rPr>
              <a:t>QR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90" dirty="0">
                <a:solidFill>
                  <a:srgbClr val="FFFFFF"/>
                </a:solidFill>
              </a:rPr>
              <a:t>o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105" dirty="0">
                <a:solidFill>
                  <a:srgbClr val="FFFFFF"/>
                </a:solidFill>
              </a:rPr>
              <a:t>Código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114" dirty="0">
                <a:solidFill>
                  <a:srgbClr val="FFFFFF"/>
                </a:solidFill>
              </a:rPr>
              <a:t>de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35" dirty="0">
                <a:solidFill>
                  <a:srgbClr val="FFFFFF"/>
                </a:solidFill>
              </a:rPr>
              <a:t>barras</a:t>
            </a:r>
            <a:endParaRPr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5259" y="795527"/>
            <a:ext cx="4038600" cy="46954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54787DF-FB3D-43B1-83CF-20FB032B0503}"/>
              </a:ext>
            </a:extLst>
          </p:cNvPr>
          <p:cNvSpPr txBox="1"/>
          <p:nvPr/>
        </p:nvSpPr>
        <p:spPr>
          <a:xfrm>
            <a:off x="5486400" y="0"/>
            <a:ext cx="6705600" cy="6848856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object 2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574" y="228600"/>
            <a:ext cx="8555026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3500" spc="110" dirty="0"/>
              <a:t>5. Validación de muestra tomada por </a:t>
            </a:r>
            <a:r>
              <a:rPr sz="3500" spc="110" dirty="0" err="1"/>
              <a:t>Lectura</a:t>
            </a:r>
            <a:r>
              <a:rPr sz="3500" spc="-65" dirty="0"/>
              <a:t> </a:t>
            </a:r>
            <a:r>
              <a:rPr sz="3500" spc="175" dirty="0"/>
              <a:t>de</a:t>
            </a:r>
            <a:r>
              <a:rPr sz="3500" spc="-45" dirty="0"/>
              <a:t> </a:t>
            </a:r>
            <a:r>
              <a:rPr sz="3500" spc="145" dirty="0"/>
              <a:t>QR</a:t>
            </a:r>
            <a:r>
              <a:rPr sz="3500" spc="-60" dirty="0"/>
              <a:t> </a:t>
            </a:r>
            <a:r>
              <a:rPr sz="3500" spc="135" dirty="0"/>
              <a:t>o</a:t>
            </a:r>
            <a:r>
              <a:rPr sz="3500" spc="-45" dirty="0"/>
              <a:t> </a:t>
            </a:r>
            <a:r>
              <a:rPr sz="3500" spc="160" dirty="0"/>
              <a:t>Código</a:t>
            </a:r>
            <a:r>
              <a:rPr sz="3500" spc="-65" dirty="0"/>
              <a:t> </a:t>
            </a:r>
            <a:r>
              <a:rPr sz="3500" spc="75" dirty="0"/>
              <a:t>Barras</a:t>
            </a:r>
            <a:endParaRPr sz="3500" dirty="0"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14D64FF0-BCCD-42E9-A400-E8F65BFAC276}"/>
              </a:ext>
            </a:extLst>
          </p:cNvPr>
          <p:cNvSpPr txBox="1"/>
          <p:nvPr/>
        </p:nvSpPr>
        <p:spPr>
          <a:xfrm>
            <a:off x="7734169" y="4659700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1200" dirty="0">
              <a:latin typeface="Leelawadee UI"/>
              <a:cs typeface="Leelawadee UI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2C8DBE7F-F282-42D0-80C4-FAEE03566EDD}"/>
              </a:ext>
            </a:extLst>
          </p:cNvPr>
          <p:cNvSpPr txBox="1"/>
          <p:nvPr/>
        </p:nvSpPr>
        <p:spPr>
          <a:xfrm>
            <a:off x="9504702" y="5899358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146C2AD0-E63E-43C9-9D1C-48757504EF6C}"/>
              </a:ext>
            </a:extLst>
          </p:cNvPr>
          <p:cNvSpPr txBox="1"/>
          <p:nvPr/>
        </p:nvSpPr>
        <p:spPr>
          <a:xfrm>
            <a:off x="10125482" y="257459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1200" dirty="0">
              <a:latin typeface="Leelawadee UI"/>
              <a:cs typeface="Leelawadee UI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F67E84F6-3671-4B77-8CAC-8D9A29B88550}"/>
              </a:ext>
            </a:extLst>
          </p:cNvPr>
          <p:cNvSpPr txBox="1"/>
          <p:nvPr/>
        </p:nvSpPr>
        <p:spPr>
          <a:xfrm>
            <a:off x="909015" y="1511325"/>
            <a:ext cx="5796585" cy="5130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1727835">
              <a:lnSpc>
                <a:spcPct val="120000"/>
              </a:lnSpc>
              <a:spcBef>
                <a:spcPts val="100"/>
              </a:spcBef>
            </a:pPr>
            <a:r>
              <a:rPr sz="1300" spc="40" dirty="0">
                <a:latin typeface="Verdana"/>
                <a:cs typeface="Verdana"/>
              </a:rPr>
              <a:t>E</a:t>
            </a:r>
            <a:r>
              <a:rPr sz="1300" spc="5" dirty="0">
                <a:latin typeface="Verdana"/>
                <a:cs typeface="Verdana"/>
              </a:rPr>
              <a:t>ste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20" dirty="0">
                <a:latin typeface="Verdana"/>
                <a:cs typeface="Verdana"/>
              </a:rPr>
              <a:t>roc</a:t>
            </a:r>
            <a:r>
              <a:rPr sz="1300" spc="5" dirty="0">
                <a:latin typeface="Verdana"/>
                <a:cs typeface="Verdana"/>
              </a:rPr>
              <a:t>eso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10" dirty="0">
                <a:latin typeface="Verdana"/>
                <a:cs typeface="Verdana"/>
              </a:rPr>
              <a:t>za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tra</a:t>
            </a:r>
            <a:r>
              <a:rPr sz="1300" spc="-50" dirty="0">
                <a:latin typeface="Verdana"/>
                <a:cs typeface="Verdana"/>
              </a:rPr>
              <a:t>v</a:t>
            </a:r>
            <a:r>
              <a:rPr sz="1300" spc="-5" dirty="0">
                <a:latin typeface="Verdana"/>
                <a:cs typeface="Verdana"/>
              </a:rPr>
              <a:t>és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el </a:t>
            </a:r>
            <a:r>
              <a:rPr sz="1300" spc="10" dirty="0" err="1">
                <a:latin typeface="Verdana"/>
                <a:cs typeface="Verdana"/>
              </a:rPr>
              <a:t>dispositivo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móvil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garantizar</a:t>
            </a:r>
            <a:r>
              <a:rPr sz="1300" b="1" spc="-5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los</a:t>
            </a:r>
            <a:r>
              <a:rPr sz="1300" b="1" spc="-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datos </a:t>
            </a:r>
            <a:r>
              <a:rPr sz="1300" b="1" spc="-36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del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lote,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tipo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de </a:t>
            </a:r>
            <a:r>
              <a:rPr lang="es-MX" sz="1300" b="1" spc="60" dirty="0">
                <a:solidFill>
                  <a:srgbClr val="0A31F7"/>
                </a:solidFill>
                <a:latin typeface="Tahoma"/>
                <a:cs typeface="Tahoma"/>
              </a:rPr>
              <a:t>prueba-</a:t>
            </a:r>
            <a:r>
              <a:rPr lang="es-MX" sz="1300" b="1" spc="25" dirty="0">
                <a:solidFill>
                  <a:srgbClr val="0A31F7"/>
                </a:solidFill>
                <a:latin typeface="Tahoma"/>
                <a:cs typeface="Tahoma"/>
              </a:rPr>
              <a:t>recipiente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, laboratorio y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cualquier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otro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dato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se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requiera,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es 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eal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y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ún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co</a:t>
            </a:r>
            <a:r>
              <a:rPr sz="1300" b="1" spc="-70" dirty="0">
                <a:solidFill>
                  <a:srgbClr val="0A31F7"/>
                </a:solidFill>
                <a:latin typeface="Tahoma"/>
                <a:cs typeface="Tahoma"/>
              </a:rPr>
              <a:t>, 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5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iante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25" dirty="0">
                <a:latin typeface="Verdana"/>
                <a:cs typeface="Verdana"/>
              </a:rPr>
              <a:t>ueba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lectu</a:t>
            </a:r>
            <a:r>
              <a:rPr sz="1300" spc="-25" dirty="0">
                <a:latin typeface="Verdana"/>
                <a:cs typeface="Verdana"/>
              </a:rPr>
              <a:t>ra  </a:t>
            </a:r>
            <a:r>
              <a:rPr sz="1300" spc="-35" dirty="0">
                <a:latin typeface="Verdana"/>
                <a:cs typeface="Verdana"/>
              </a:rPr>
              <a:t>activa.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dirty="0">
              <a:latin typeface="Verdana"/>
              <a:cs typeface="Verdana"/>
            </a:endParaRPr>
          </a:p>
          <a:p>
            <a:pPr marL="27940" marR="1772920">
              <a:lnSpc>
                <a:spcPct val="120100"/>
              </a:lnSpc>
            </a:pPr>
            <a:r>
              <a:rPr lang="es-MX" sz="1300" spc="35" dirty="0">
                <a:latin typeface="Verdana"/>
                <a:cs typeface="Verdana"/>
              </a:rPr>
              <a:t>S</a:t>
            </a:r>
            <a:r>
              <a:rPr sz="1300" spc="-20" dirty="0">
                <a:latin typeface="Verdana"/>
                <a:cs typeface="Verdana"/>
              </a:rPr>
              <a:t>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realizará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lectura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del </a:t>
            </a:r>
            <a:r>
              <a:rPr sz="1300" spc="10" dirty="0" err="1">
                <a:latin typeface="Verdana"/>
                <a:cs typeface="Verdana"/>
              </a:rPr>
              <a:t>recipiente</a:t>
            </a:r>
            <a:r>
              <a:rPr lang="es-MX" sz="1300" spc="10" dirty="0">
                <a:latin typeface="Verdana"/>
                <a:cs typeface="Verdana"/>
              </a:rPr>
              <a:t> para la muestra </a:t>
            </a:r>
            <a:r>
              <a:rPr lang="es-MX" sz="1300" b="1" spc="10" dirty="0">
                <a:solidFill>
                  <a:srgbClr val="0A31F7"/>
                </a:solidFill>
                <a:latin typeface="Verdana"/>
                <a:cs typeface="Verdana"/>
              </a:rPr>
              <a:t>tras finalizar del proceso de </a:t>
            </a:r>
            <a:r>
              <a:rPr lang="es-MX" sz="1300" b="1" spc="10" dirty="0" err="1">
                <a:solidFill>
                  <a:srgbClr val="0A31F7"/>
                </a:solidFill>
                <a:latin typeface="Verdana"/>
                <a:cs typeface="Verdana"/>
              </a:rPr>
              <a:t>auto-toma</a:t>
            </a:r>
            <a:r>
              <a:rPr lang="es-MX" sz="1300" spc="10" dirty="0">
                <a:latin typeface="Verdana"/>
                <a:cs typeface="Verdana"/>
              </a:rPr>
              <a:t> para el</a:t>
            </a:r>
            <a:r>
              <a:rPr sz="1300" spc="-20" dirty="0">
                <a:latin typeface="Verdana"/>
                <a:cs typeface="Verdana"/>
              </a:rPr>
              <a:t> </a:t>
            </a:r>
            <a:r>
              <a:rPr sz="1300" spc="5" dirty="0" err="1">
                <a:latin typeface="Verdana"/>
                <a:cs typeface="Verdana"/>
              </a:rPr>
              <a:t>resguard</a:t>
            </a:r>
            <a:r>
              <a:rPr lang="es-MX" sz="1300" spc="5" dirty="0">
                <a:latin typeface="Verdana"/>
                <a:cs typeface="Verdana"/>
              </a:rPr>
              <a:t>o de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 </a:t>
            </a:r>
            <a:r>
              <a:rPr sz="1300" spc="10" dirty="0" err="1">
                <a:latin typeface="Verdana"/>
                <a:cs typeface="Verdana"/>
              </a:rPr>
              <a:t>muestra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5" dirty="0">
                <a:latin typeface="Verdana"/>
                <a:cs typeface="Verdana"/>
              </a:rPr>
              <a:t>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saliv</a:t>
            </a:r>
            <a:r>
              <a:rPr sz="1300" spc="-15" dirty="0">
                <a:latin typeface="Verdana"/>
                <a:cs typeface="Verdana"/>
              </a:rPr>
              <a:t>a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p</a:t>
            </a:r>
            <a:r>
              <a:rPr sz="1300" spc="-25" dirty="0">
                <a:latin typeface="Verdana"/>
                <a:cs typeface="Verdana"/>
              </a:rPr>
              <a:t>ara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su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p</a:t>
            </a:r>
            <a:r>
              <a:rPr sz="1300" spc="-10" dirty="0">
                <a:latin typeface="Verdana"/>
                <a:cs typeface="Verdana"/>
              </a:rPr>
              <a:t>oste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ior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spc="25" dirty="0">
                <a:latin typeface="Verdana"/>
                <a:cs typeface="Verdana"/>
              </a:rPr>
              <a:t>íag</a:t>
            </a:r>
            <a:r>
              <a:rPr sz="1300" spc="20" dirty="0">
                <a:latin typeface="Verdana"/>
                <a:cs typeface="Verdana"/>
              </a:rPr>
              <a:t>n</a:t>
            </a:r>
            <a:r>
              <a:rPr sz="1300" spc="10" dirty="0">
                <a:latin typeface="Verdana"/>
                <a:cs typeface="Verdana"/>
              </a:rPr>
              <a:t>óstico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b="1" spc="75" dirty="0">
                <a:solidFill>
                  <a:srgbClr val="082CDB"/>
                </a:solidFill>
                <a:latin typeface="Tahoma"/>
                <a:cs typeface="Tahoma"/>
              </a:rPr>
              <a:t>q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u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e </a:t>
            </a:r>
            <a:r>
              <a:rPr sz="1300" b="1" spc="60" dirty="0" err="1">
                <a:solidFill>
                  <a:srgbClr val="082CDB"/>
                </a:solidFill>
                <a:latin typeface="Tahoma"/>
                <a:cs typeface="Tahoma"/>
              </a:rPr>
              <a:t>debe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tener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el</a:t>
            </a:r>
            <a:r>
              <a:rPr sz="1300" b="1" spc="-2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mismo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82CDB"/>
                </a:solidFill>
                <a:latin typeface="Tahoma"/>
                <a:cs typeface="Tahoma"/>
              </a:rPr>
              <a:t>Código</a:t>
            </a:r>
            <a:r>
              <a:rPr sz="1300" spc="20" dirty="0">
                <a:latin typeface="Verdana"/>
                <a:cs typeface="Verdana"/>
              </a:rPr>
              <a:t>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Verdana"/>
              <a:cs typeface="Verdana"/>
            </a:endParaRPr>
          </a:p>
          <a:p>
            <a:pPr marL="27940" marR="1790064">
              <a:lnSpc>
                <a:spcPct val="120000"/>
              </a:lnSpc>
            </a:pPr>
            <a:r>
              <a:rPr sz="1300" spc="15" dirty="0">
                <a:latin typeface="Verdana"/>
                <a:cs typeface="Verdana"/>
              </a:rPr>
              <a:t>Utilizamos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métodos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para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asegurar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que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no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h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u</a:t>
            </a:r>
            <a:r>
              <a:rPr sz="1300" spc="5" dirty="0">
                <a:latin typeface="Verdana"/>
                <a:cs typeface="Verdana"/>
              </a:rPr>
              <a:t>s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ó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ig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uplic</a:t>
            </a:r>
            <a:r>
              <a:rPr sz="1300" spc="45" dirty="0">
                <a:latin typeface="Verdana"/>
                <a:cs typeface="Verdana"/>
              </a:rPr>
              <a:t>a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5" dirty="0">
                <a:latin typeface="Verdana"/>
                <a:cs typeface="Verdana"/>
              </a:rPr>
              <a:t>ra  </a:t>
            </a:r>
            <a:r>
              <a:rPr sz="1300" spc="25" dirty="0">
                <a:latin typeface="Verdana"/>
                <a:cs typeface="Verdana"/>
              </a:rPr>
              <a:t>suplantación </a:t>
            </a:r>
            <a:r>
              <a:rPr sz="1300" spc="45" dirty="0">
                <a:latin typeface="Verdana"/>
                <a:cs typeface="Verdana"/>
              </a:rPr>
              <a:t>de </a:t>
            </a:r>
            <a:r>
              <a:rPr sz="1300" spc="30" dirty="0">
                <a:latin typeface="Verdana"/>
                <a:cs typeface="Verdana"/>
              </a:rPr>
              <a:t>prueba </a:t>
            </a:r>
            <a:r>
              <a:rPr sz="1300" spc="-45" dirty="0">
                <a:latin typeface="Verdana"/>
                <a:cs typeface="Verdana"/>
              </a:rPr>
              <a:t>y </a:t>
            </a:r>
            <a:r>
              <a:rPr sz="1300" spc="5" dirty="0">
                <a:latin typeface="Verdana"/>
                <a:cs typeface="Verdana"/>
              </a:rPr>
              <a:t>realizamos 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validación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contra </a:t>
            </a:r>
            <a:r>
              <a:rPr sz="1300" b="1" spc="10" dirty="0">
                <a:solidFill>
                  <a:srgbClr val="082CDB"/>
                </a:solidFill>
                <a:latin typeface="Tahoma"/>
                <a:cs typeface="Tahoma"/>
              </a:rPr>
              <a:t>la 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base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datos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6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DetectaTiempo, </a:t>
            </a:r>
            <a:r>
              <a:rPr sz="1300" spc="5" dirty="0">
                <a:latin typeface="Verdana"/>
                <a:cs typeface="Verdana"/>
              </a:rPr>
              <a:t>para </a:t>
            </a:r>
            <a:r>
              <a:rPr sz="1300" spc="-5" dirty="0">
                <a:latin typeface="Verdana"/>
                <a:cs typeface="Verdana"/>
              </a:rPr>
              <a:t>verificar </a:t>
            </a:r>
            <a:r>
              <a:rPr sz="1300" spc="45" dirty="0">
                <a:latin typeface="Verdana"/>
                <a:cs typeface="Verdana"/>
              </a:rPr>
              <a:t>que </a:t>
            </a:r>
            <a:r>
              <a:rPr sz="1300" spc="-10" dirty="0">
                <a:latin typeface="Verdana"/>
                <a:cs typeface="Verdana"/>
              </a:rPr>
              <a:t>es </a:t>
            </a:r>
            <a:r>
              <a:rPr sz="1300" spc="-5" dirty="0">
                <a:latin typeface="Verdana"/>
                <a:cs typeface="Verdana"/>
              </a:rPr>
              <a:t>la 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mi</a:t>
            </a:r>
            <a:r>
              <a:rPr sz="1300" spc="10" dirty="0">
                <a:latin typeface="Verdana"/>
                <a:cs typeface="Verdana"/>
              </a:rPr>
              <a:t>s</a:t>
            </a:r>
            <a:r>
              <a:rPr sz="1300" spc="45" dirty="0">
                <a:latin typeface="Verdana"/>
                <a:cs typeface="Verdana"/>
              </a:rPr>
              <a:t>ma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u</a:t>
            </a:r>
            <a:r>
              <a:rPr sz="1300" spc="25" dirty="0">
                <a:latin typeface="Verdana"/>
                <a:cs typeface="Verdana"/>
              </a:rPr>
              <a:t>eba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y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e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30" dirty="0">
                <a:latin typeface="Verdana"/>
                <a:cs typeface="Verdana"/>
              </a:rPr>
              <a:t>ipien</a:t>
            </a:r>
            <a:r>
              <a:rPr sz="1300" spc="20" dirty="0">
                <a:latin typeface="Verdana"/>
                <a:cs typeface="Verdana"/>
              </a:rPr>
              <a:t>te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70" dirty="0">
                <a:latin typeface="Verdana"/>
                <a:cs typeface="Verdana"/>
              </a:rPr>
              <a:t>q</a:t>
            </a:r>
            <a:r>
              <a:rPr sz="1300" spc="35" dirty="0">
                <a:latin typeface="Verdana"/>
                <a:cs typeface="Verdana"/>
              </a:rPr>
              <a:t>ue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 </a:t>
            </a:r>
            <a:r>
              <a:rPr sz="1300" spc="70" dirty="0" err="1">
                <a:latin typeface="Verdana"/>
                <a:cs typeface="Verdana"/>
              </a:rPr>
              <a:t>d</a:t>
            </a:r>
            <a:r>
              <a:rPr sz="1300" spc="10" dirty="0" err="1">
                <a:latin typeface="Verdana"/>
                <a:cs typeface="Verdana"/>
              </a:rPr>
              <a:t>et</a:t>
            </a:r>
            <a:r>
              <a:rPr sz="1300" spc="15" dirty="0" err="1">
                <a:latin typeface="Verdana"/>
                <a:cs typeface="Verdana"/>
              </a:rPr>
              <a:t>alla</a:t>
            </a:r>
            <a:r>
              <a:rPr sz="1300" spc="30" dirty="0" err="1">
                <a:latin typeface="Verdana"/>
                <a:cs typeface="Verdana"/>
              </a:rPr>
              <a:t>d</a:t>
            </a:r>
            <a:r>
              <a:rPr sz="1300" spc="-10" dirty="0" err="1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en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Có</a:t>
            </a:r>
            <a:r>
              <a:rPr sz="1300" spc="70" dirty="0">
                <a:latin typeface="Verdana"/>
                <a:cs typeface="Verdana"/>
              </a:rPr>
              <a:t>d</a:t>
            </a:r>
            <a:r>
              <a:rPr sz="1300" spc="40" dirty="0">
                <a:latin typeface="Verdana"/>
                <a:cs typeface="Verdana"/>
              </a:rPr>
              <a:t>ig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Ba</a:t>
            </a:r>
            <a:r>
              <a:rPr sz="1300" spc="-25" dirty="0">
                <a:latin typeface="Verdana"/>
                <a:cs typeface="Verdana"/>
              </a:rPr>
              <a:t>r</a:t>
            </a:r>
            <a:r>
              <a:rPr sz="1300" spc="-3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s.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50" spc="-975" dirty="0">
                <a:solidFill>
                  <a:srgbClr val="606DF8"/>
                </a:solidFill>
                <a:latin typeface="Segoe UI Emoji"/>
                <a:cs typeface="Segoe UI Emoji"/>
              </a:rPr>
              <a:t>👉🏻</a:t>
            </a:r>
            <a:r>
              <a:rPr sz="1450" spc="340" dirty="0">
                <a:solidFill>
                  <a:srgbClr val="606DF8"/>
                </a:solidFill>
                <a:latin typeface="Segoe UI Emoji"/>
                <a:cs typeface="Segoe UI Emoji"/>
              </a:rPr>
              <a:t> </a:t>
            </a:r>
            <a:r>
              <a:rPr sz="1100" b="1" i="1" spc="-35" dirty="0">
                <a:solidFill>
                  <a:srgbClr val="5E78F9"/>
                </a:solidFill>
                <a:latin typeface="Verdana"/>
                <a:cs typeface="Verdana"/>
              </a:rPr>
              <a:t>Proceso</a:t>
            </a:r>
            <a:r>
              <a:rPr sz="1100" b="1" i="1" spc="-9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5" dirty="0">
                <a:solidFill>
                  <a:srgbClr val="5E78F9"/>
                </a:solidFill>
                <a:latin typeface="Verdana"/>
                <a:cs typeface="Verdana"/>
              </a:rPr>
              <a:t>sentido,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conservando</a:t>
            </a:r>
            <a:r>
              <a:rPr sz="1100" b="1" i="1" spc="-8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el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UX</a:t>
            </a:r>
            <a:r>
              <a:rPr sz="1100" b="1" i="1" spc="-7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10" dirty="0">
                <a:solidFill>
                  <a:srgbClr val="5E78F9"/>
                </a:solidFill>
                <a:latin typeface="Verdana"/>
                <a:cs typeface="Verdana"/>
              </a:rPr>
              <a:t>para</a:t>
            </a:r>
            <a:r>
              <a:rPr sz="1100" b="1" i="1" spc="-6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20" dirty="0">
                <a:solidFill>
                  <a:srgbClr val="5E78F9"/>
                </a:solidFill>
                <a:latin typeface="Verdana"/>
                <a:cs typeface="Verdana"/>
              </a:rPr>
              <a:t>facilidad</a:t>
            </a:r>
            <a:r>
              <a:rPr sz="1100" b="1" i="1" spc="-9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0" dirty="0">
                <a:solidFill>
                  <a:srgbClr val="5E78F9"/>
                </a:solidFill>
                <a:latin typeface="Verdana"/>
                <a:cs typeface="Verdana"/>
              </a:rPr>
              <a:t>del</a:t>
            </a:r>
            <a:r>
              <a:rPr sz="1100" b="1" i="1" spc="-85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35" dirty="0">
                <a:solidFill>
                  <a:srgbClr val="5E78F9"/>
                </a:solidFill>
                <a:latin typeface="Verdana"/>
                <a:cs typeface="Verdana"/>
              </a:rPr>
              <a:t>usuario</a:t>
            </a:r>
            <a:r>
              <a:rPr sz="1100" b="1" i="1" spc="-80" dirty="0">
                <a:solidFill>
                  <a:srgbClr val="5E78F9"/>
                </a:solidFill>
                <a:latin typeface="Verdana"/>
                <a:cs typeface="Verdana"/>
              </a:rPr>
              <a:t> </a:t>
            </a:r>
            <a:r>
              <a:rPr sz="1100" b="1" i="1" spc="-40" dirty="0">
                <a:solidFill>
                  <a:srgbClr val="5E78F9"/>
                </a:solidFill>
                <a:latin typeface="Verdana"/>
                <a:cs typeface="Verdana"/>
              </a:rPr>
              <a:t>final.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DE255331-3FD6-4A68-B2D2-3254A080BDD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267" y="2819400"/>
            <a:ext cx="4577385" cy="273710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486B700F-1A32-4405-AFD2-5DDAC5789305}"/>
              </a:ext>
            </a:extLst>
          </p:cNvPr>
          <p:cNvGrpSpPr/>
          <p:nvPr/>
        </p:nvGrpSpPr>
        <p:grpSpPr>
          <a:xfrm>
            <a:off x="5824528" y="1511325"/>
            <a:ext cx="3195134" cy="3195134"/>
            <a:chOff x="5824528" y="1511325"/>
            <a:chExt cx="3195134" cy="3195134"/>
          </a:xfrm>
        </p:grpSpPr>
        <p:pic>
          <p:nvPicPr>
            <p:cNvPr id="23" name="Imagen 22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A123A984-AC56-4612-BA45-94EB8904E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528" y="1511325"/>
              <a:ext cx="3195134" cy="3195134"/>
            </a:xfrm>
            <a:prstGeom prst="rect">
              <a:avLst/>
            </a:prstGeom>
          </p:spPr>
        </p:pic>
        <p:pic>
          <p:nvPicPr>
            <p:cNvPr id="24" name="Picture 4" descr="Cómo crear un código QR y para qué servirá a tu marca | JivoChat">
              <a:extLst>
                <a:ext uri="{FF2B5EF4-FFF2-40B4-BE49-F238E27FC236}">
                  <a16:creationId xmlns:a16="http://schemas.microsoft.com/office/drawing/2014/main" id="{65FA2DAD-D1BF-415C-8FC4-901DF2D7FD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r="20999"/>
            <a:stretch/>
          </p:blipFill>
          <p:spPr bwMode="auto">
            <a:xfrm>
              <a:off x="8027571" y="3839364"/>
              <a:ext cx="453794" cy="44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3550068-919F-4A66-A79E-27FD87C37A3D}"/>
              </a:ext>
            </a:extLst>
          </p:cNvPr>
          <p:cNvSpPr txBox="1"/>
          <p:nvPr/>
        </p:nvSpPr>
        <p:spPr>
          <a:xfrm>
            <a:off x="6019800" y="1752600"/>
            <a:ext cx="1158548" cy="457200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5340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534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1242879"/>
            <a:ext cx="5298440" cy="40991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lang="es-MX" sz="4100" spc="75" dirty="0">
                <a:solidFill>
                  <a:srgbClr val="FFFFFF"/>
                </a:solidFill>
              </a:rPr>
              <a:t>Envío de email certificado con el QR Biométrico para entrega física de la muestra tomada</a:t>
            </a:r>
            <a:endParaRPr sz="4100" dirty="0"/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95" dirty="0">
                <a:solidFill>
                  <a:srgbClr val="FFFFFF"/>
                </a:solidFill>
              </a:rPr>
              <a:t>QR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90" dirty="0">
                <a:solidFill>
                  <a:srgbClr val="FFFFFF"/>
                </a:solidFill>
              </a:rPr>
              <a:t>o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105" dirty="0">
                <a:solidFill>
                  <a:srgbClr val="FFFFFF"/>
                </a:solidFill>
              </a:rPr>
              <a:t>Código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114" dirty="0">
                <a:solidFill>
                  <a:srgbClr val="FFFFFF"/>
                </a:solidFill>
              </a:rPr>
              <a:t>de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35" dirty="0">
                <a:solidFill>
                  <a:srgbClr val="FFFFFF"/>
                </a:solidFill>
              </a:rPr>
              <a:t>barras</a:t>
            </a:r>
            <a:endParaRPr sz="2400" dirty="0"/>
          </a:p>
        </p:txBody>
      </p:sp>
      <p:pic>
        <p:nvPicPr>
          <p:cNvPr id="10" name="Imagen 9" descr="Interfaz de usuario gráfica, Aplicación, Icono&#10;&#10;Descripción generada automáticamente">
            <a:extLst>
              <a:ext uri="{FF2B5EF4-FFF2-40B4-BE49-F238E27FC236}">
                <a16:creationId xmlns:a16="http://schemas.microsoft.com/office/drawing/2014/main" id="{0CF260B9-C746-43B7-8692-11A1F4E5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3" t="6666" r="31483" b="7778"/>
          <a:stretch/>
        </p:blipFill>
        <p:spPr>
          <a:xfrm>
            <a:off x="8154298" y="1379539"/>
            <a:ext cx="2534023" cy="38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574" y="632206"/>
            <a:ext cx="9317026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3500" spc="110" dirty="0"/>
              <a:t>6. Email Certificado con QR Biométrico para entrega física de muestra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891641" y="2284096"/>
            <a:ext cx="3653154" cy="4118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0">
              <a:lnSpc>
                <a:spcPct val="120000"/>
              </a:lnSpc>
              <a:spcBef>
                <a:spcPts val="100"/>
              </a:spcBef>
            </a:pPr>
            <a:r>
              <a:rPr lang="es-ES" sz="1300" spc="75" dirty="0">
                <a:latin typeface="Verdana"/>
                <a:cs typeface="Verdana"/>
              </a:rPr>
              <a:t>El proceso de </a:t>
            </a:r>
            <a:r>
              <a:rPr lang="es-ES" sz="1300" b="1" spc="75" dirty="0">
                <a:solidFill>
                  <a:srgbClr val="041FA7"/>
                </a:solidFill>
                <a:latin typeface="Verdana"/>
                <a:cs typeface="Verdana"/>
              </a:rPr>
              <a:t>certificación del correo electrónico por parte de </a:t>
            </a:r>
            <a:r>
              <a:rPr lang="es-ES" sz="1300" b="1" spc="75" dirty="0" err="1">
                <a:solidFill>
                  <a:srgbClr val="041FA7"/>
                </a:solidFill>
                <a:latin typeface="Verdana"/>
                <a:cs typeface="Verdana"/>
              </a:rPr>
              <a:t>DetectaTiempo</a:t>
            </a:r>
            <a:r>
              <a:rPr lang="es-ES" sz="1300" spc="75" dirty="0">
                <a:latin typeface="Verdana"/>
                <a:cs typeface="Verdana"/>
              </a:rPr>
              <a:t>, garantiza la integridad y autenticidad de la comunicación al Paciente en relación a su responsabilidad para la entrega física de la muestra tomada en la ubicación del Hotel que le corresponda.</a:t>
            </a:r>
          </a:p>
          <a:p>
            <a:pPr marL="12700" marR="88900">
              <a:lnSpc>
                <a:spcPct val="120000"/>
              </a:lnSpc>
              <a:spcBef>
                <a:spcPts val="100"/>
              </a:spcBef>
            </a:pPr>
            <a:endParaRPr lang="es-ES" sz="1500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</a:pPr>
            <a:r>
              <a:rPr lang="es-ES" sz="1300" spc="20" dirty="0">
                <a:latin typeface="Verdana"/>
                <a:cs typeface="Verdana"/>
              </a:rPr>
              <a:t>Por lo tanto, este paso no solo aporta seguridad, eficiencia y ahorro, sino que también es una comunicación segura jurídicamente, </a:t>
            </a:r>
            <a:r>
              <a:rPr lang="es-ES" sz="1300" b="1" spc="20" dirty="0">
                <a:solidFill>
                  <a:srgbClr val="041FA7"/>
                </a:solidFill>
                <a:latin typeface="Verdana"/>
                <a:cs typeface="Verdana"/>
              </a:rPr>
              <a:t>con validez probatoria para evitar reclamaciones injustificadas </a:t>
            </a:r>
            <a:r>
              <a:rPr lang="es-ES" sz="1300" spc="20" dirty="0">
                <a:latin typeface="Verdana"/>
                <a:cs typeface="Verdana"/>
              </a:rPr>
              <a:t>por falta de entrega de la muestra en fecha y hora límite requerida.</a:t>
            </a:r>
            <a:endParaRPr lang="es-ES" sz="1300" dirty="0">
              <a:latin typeface="Verdana"/>
              <a:cs typeface="Verdana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2C8DBE7F-F282-42D0-80C4-FAEE03566EDD}"/>
              </a:ext>
            </a:extLst>
          </p:cNvPr>
          <p:cNvSpPr txBox="1"/>
          <p:nvPr/>
        </p:nvSpPr>
        <p:spPr>
          <a:xfrm>
            <a:off x="9504702" y="5899358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2268AD9-4B7F-4332-811D-F040947A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34209"/>
            <a:ext cx="5363323" cy="419158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03074BF-E9F6-4172-9EB0-00212B26B326}"/>
              </a:ext>
            </a:extLst>
          </p:cNvPr>
          <p:cNvSpPr txBox="1"/>
          <p:nvPr/>
        </p:nvSpPr>
        <p:spPr>
          <a:xfrm>
            <a:off x="6781800" y="2362200"/>
            <a:ext cx="1026261" cy="457200"/>
          </a:xfrm>
          <a:prstGeom prst="rect">
            <a:avLst/>
          </a:prstGeom>
          <a:solidFill>
            <a:srgbClr val="294546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396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5340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534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942" y="1242879"/>
            <a:ext cx="5298440" cy="40991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lang="es-MX" sz="4100" spc="75" dirty="0">
                <a:solidFill>
                  <a:srgbClr val="FFFFFF"/>
                </a:solidFill>
              </a:rPr>
              <a:t>Entrega física de la muestra en punto asignado</a:t>
            </a:r>
            <a:r>
              <a:rPr sz="4100" spc="75" dirty="0">
                <a:solidFill>
                  <a:srgbClr val="FFFFFF"/>
                </a:solidFill>
              </a:rPr>
              <a:t> </a:t>
            </a:r>
            <a:r>
              <a:rPr lang="es-MX" sz="4100" spc="95" dirty="0">
                <a:solidFill>
                  <a:srgbClr val="FFFFFF"/>
                </a:solidFill>
              </a:rPr>
              <a:t>para</a:t>
            </a:r>
            <a:r>
              <a:rPr sz="4100" spc="95" dirty="0">
                <a:solidFill>
                  <a:srgbClr val="FFFFFF"/>
                </a:solidFill>
              </a:rPr>
              <a:t> </a:t>
            </a:r>
            <a:r>
              <a:rPr sz="4100" spc="100" dirty="0">
                <a:solidFill>
                  <a:srgbClr val="FFFFFF"/>
                </a:solidFill>
              </a:rPr>
              <a:t> </a:t>
            </a:r>
            <a:r>
              <a:rPr lang="es-MX" sz="4100" spc="110" dirty="0">
                <a:solidFill>
                  <a:srgbClr val="FFFFFF"/>
                </a:solidFill>
              </a:rPr>
              <a:t>termina</a:t>
            </a:r>
            <a:r>
              <a:rPr sz="4100" spc="110" dirty="0" err="1">
                <a:solidFill>
                  <a:srgbClr val="FFFFFF"/>
                </a:solidFill>
              </a:rPr>
              <a:t>ción</a:t>
            </a:r>
            <a:r>
              <a:rPr sz="4100" spc="110" dirty="0">
                <a:solidFill>
                  <a:srgbClr val="FFFFFF"/>
                </a:solidFill>
              </a:rPr>
              <a:t> </a:t>
            </a:r>
            <a:r>
              <a:rPr sz="4100" spc="204" dirty="0">
                <a:solidFill>
                  <a:srgbClr val="FFFFFF"/>
                </a:solidFill>
              </a:rPr>
              <a:t>de</a:t>
            </a:r>
            <a:r>
              <a:rPr lang="es-MX" sz="4100" spc="204" dirty="0">
                <a:solidFill>
                  <a:srgbClr val="FFFFFF"/>
                </a:solidFill>
              </a:rPr>
              <a:t>l proceso</a:t>
            </a:r>
            <a:endParaRPr sz="4100" dirty="0"/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spc="95" dirty="0">
                <a:solidFill>
                  <a:srgbClr val="FFFFFF"/>
                </a:solidFill>
              </a:rPr>
              <a:t>QR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90" dirty="0">
                <a:solidFill>
                  <a:srgbClr val="FFFFFF"/>
                </a:solidFill>
              </a:rPr>
              <a:t>o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105" dirty="0">
                <a:solidFill>
                  <a:srgbClr val="FFFFFF"/>
                </a:solidFill>
              </a:rPr>
              <a:t>Código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114" dirty="0">
                <a:solidFill>
                  <a:srgbClr val="FFFFFF"/>
                </a:solidFill>
              </a:rPr>
              <a:t>de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35" dirty="0">
                <a:solidFill>
                  <a:srgbClr val="FFFFFF"/>
                </a:solidFill>
              </a:rPr>
              <a:t>barras</a:t>
            </a:r>
            <a:endParaRPr sz="24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E63E568-A200-4364-8F3D-4AD0DC78CAAD}"/>
              </a:ext>
            </a:extLst>
          </p:cNvPr>
          <p:cNvGrpSpPr/>
          <p:nvPr/>
        </p:nvGrpSpPr>
        <p:grpSpPr>
          <a:xfrm>
            <a:off x="7287005" y="1495235"/>
            <a:ext cx="4061292" cy="3867529"/>
            <a:chOff x="6610790" y="2362200"/>
            <a:chExt cx="4061292" cy="386752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8FC5DD5-220B-4C1D-B11D-DCE8790E6A37}"/>
                </a:ext>
              </a:extLst>
            </p:cNvPr>
            <p:cNvSpPr txBox="1"/>
            <p:nvPr/>
          </p:nvSpPr>
          <p:spPr>
            <a:xfrm>
              <a:off x="7086600" y="2590800"/>
              <a:ext cx="2610975" cy="18466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dirty="0"/>
            </a:p>
            <a:p>
              <a:endParaRPr lang="es-MX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12493D3-CC74-4AA9-918D-C07764BA1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32"/>
            <a:stretch/>
          </p:blipFill>
          <p:spPr>
            <a:xfrm>
              <a:off x="6610790" y="2362200"/>
              <a:ext cx="4061292" cy="3867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340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54787DF-FB3D-43B1-83CF-20FB032B0503}"/>
              </a:ext>
            </a:extLst>
          </p:cNvPr>
          <p:cNvSpPr txBox="1"/>
          <p:nvPr/>
        </p:nvSpPr>
        <p:spPr>
          <a:xfrm>
            <a:off x="5486400" y="0"/>
            <a:ext cx="6705600" cy="6848856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object 2"/>
          <p:cNvSpPr/>
          <p:nvPr/>
        </p:nvSpPr>
        <p:spPr>
          <a:xfrm>
            <a:off x="0" y="9144"/>
            <a:ext cx="6916420" cy="6849109"/>
          </a:xfrm>
          <a:custGeom>
            <a:avLst/>
            <a:gdLst/>
            <a:ahLst/>
            <a:cxnLst/>
            <a:rect l="l" t="t" r="r" b="b"/>
            <a:pathLst>
              <a:path w="6916420" h="6849109">
                <a:moveTo>
                  <a:pt x="5529707" y="0"/>
                </a:moveTo>
                <a:lnTo>
                  <a:pt x="0" y="0"/>
                </a:lnTo>
                <a:lnTo>
                  <a:pt x="0" y="6848852"/>
                </a:lnTo>
                <a:lnTo>
                  <a:pt x="6915911" y="6848852"/>
                </a:lnTo>
                <a:lnTo>
                  <a:pt x="5529707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7574" y="632206"/>
            <a:ext cx="8021625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z="3500" spc="110" dirty="0"/>
              <a:t>7. Entrega física de muestra por </a:t>
            </a:r>
            <a:r>
              <a:rPr sz="3500" spc="110" dirty="0" err="1"/>
              <a:t>Lectura</a:t>
            </a:r>
            <a:r>
              <a:rPr sz="3500" spc="-65" dirty="0"/>
              <a:t> </a:t>
            </a:r>
            <a:r>
              <a:rPr sz="3500" spc="175" dirty="0"/>
              <a:t>de</a:t>
            </a:r>
            <a:r>
              <a:rPr sz="3500" spc="-45" dirty="0"/>
              <a:t> </a:t>
            </a:r>
            <a:r>
              <a:rPr sz="3500" spc="145" dirty="0"/>
              <a:t>QR</a:t>
            </a:r>
            <a:r>
              <a:rPr sz="3500" spc="-60" dirty="0"/>
              <a:t> </a:t>
            </a:r>
            <a:r>
              <a:rPr sz="3500" spc="135" dirty="0"/>
              <a:t>o</a:t>
            </a:r>
            <a:r>
              <a:rPr sz="3500" spc="-45" dirty="0"/>
              <a:t> </a:t>
            </a:r>
            <a:r>
              <a:rPr sz="3500" spc="160" dirty="0"/>
              <a:t>Código</a:t>
            </a:r>
            <a:r>
              <a:rPr sz="3500" spc="-65" dirty="0"/>
              <a:t> </a:t>
            </a:r>
            <a:r>
              <a:rPr sz="3500" spc="75" dirty="0"/>
              <a:t>Barras</a:t>
            </a:r>
            <a:endParaRPr sz="3500" dirty="0"/>
          </a:p>
        </p:txBody>
      </p:sp>
      <p:sp>
        <p:nvSpPr>
          <p:cNvPr id="4" name="object 4"/>
          <p:cNvSpPr txBox="1"/>
          <p:nvPr/>
        </p:nvSpPr>
        <p:spPr>
          <a:xfrm>
            <a:off x="891641" y="2284096"/>
            <a:ext cx="3653154" cy="3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0">
              <a:lnSpc>
                <a:spcPct val="12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Este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p</a:t>
            </a:r>
            <a:r>
              <a:rPr sz="1300" spc="5" dirty="0">
                <a:latin typeface="Verdana"/>
                <a:cs typeface="Verdana"/>
              </a:rPr>
              <a:t>ro</a:t>
            </a:r>
            <a:r>
              <a:rPr sz="1300" spc="65" dirty="0">
                <a:latin typeface="Verdana"/>
                <a:cs typeface="Verdana"/>
              </a:rPr>
              <a:t>c</a:t>
            </a:r>
            <a:r>
              <a:rPr sz="1300" spc="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rea</a:t>
            </a:r>
            <a:r>
              <a:rPr sz="1300" dirty="0">
                <a:latin typeface="Verdana"/>
                <a:cs typeface="Verdana"/>
              </a:rPr>
              <a:t>li</a:t>
            </a:r>
            <a:r>
              <a:rPr sz="1300" spc="-5" dirty="0">
                <a:latin typeface="Verdana"/>
                <a:cs typeface="Verdana"/>
              </a:rPr>
              <a:t>z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5" dirty="0" err="1">
                <a:latin typeface="Verdana"/>
                <a:cs typeface="Verdana"/>
              </a:rPr>
              <a:t>tr</a:t>
            </a:r>
            <a:r>
              <a:rPr sz="1300" dirty="0" err="1">
                <a:latin typeface="Verdana"/>
                <a:cs typeface="Verdana"/>
              </a:rPr>
              <a:t>a</a:t>
            </a:r>
            <a:r>
              <a:rPr sz="1300" spc="-20" dirty="0" err="1">
                <a:latin typeface="Verdana"/>
                <a:cs typeface="Verdana"/>
              </a:rPr>
              <a:t>vés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</a:t>
            </a:r>
            <a:r>
              <a:rPr lang="es-MX" sz="1300" spc="10" dirty="0">
                <a:latin typeface="Verdana"/>
                <a:cs typeface="Verdana"/>
              </a:rPr>
              <a:t> cualquier lector de QR fijado en ubicación asignada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a</a:t>
            </a:r>
            <a:r>
              <a:rPr sz="1300" spc="-15" dirty="0">
                <a:latin typeface="Verdana"/>
                <a:cs typeface="Verdana"/>
              </a:rPr>
              <a:t>ra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b="1" spc="85" dirty="0">
                <a:solidFill>
                  <a:srgbClr val="0A31F7"/>
                </a:solidFill>
                <a:latin typeface="Tahoma"/>
                <a:cs typeface="Tahoma"/>
              </a:rPr>
              <a:t>g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n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ti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za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-4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l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a 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entrega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de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la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muestra,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tipo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de </a:t>
            </a:r>
            <a:r>
              <a:rPr sz="1300" b="1" spc="30" dirty="0" err="1">
                <a:solidFill>
                  <a:srgbClr val="0A31F7"/>
                </a:solidFill>
                <a:latin typeface="Tahoma"/>
                <a:cs typeface="Tahoma"/>
              </a:rPr>
              <a:t>prueba</a:t>
            </a:r>
            <a:r>
              <a:rPr lang="es-MX" sz="1300" b="1" spc="30" dirty="0">
                <a:solidFill>
                  <a:srgbClr val="0A31F7"/>
                </a:solidFill>
                <a:latin typeface="Tahoma"/>
                <a:cs typeface="Tahoma"/>
              </a:rPr>
              <a:t>-recipiente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,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laboratorio y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cualquier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otro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dato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que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se 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e</a:t>
            </a:r>
            <a:r>
              <a:rPr sz="1300" b="1" spc="65" dirty="0">
                <a:solidFill>
                  <a:srgbClr val="0A31F7"/>
                </a:solidFill>
                <a:latin typeface="Tahoma"/>
                <a:cs typeface="Tahoma"/>
              </a:rPr>
              <a:t>q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u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ier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70" dirty="0">
                <a:solidFill>
                  <a:srgbClr val="0A31F7"/>
                </a:solidFill>
                <a:latin typeface="Tahoma"/>
                <a:cs typeface="Tahoma"/>
              </a:rPr>
              <a:t>,</a:t>
            </a:r>
            <a:r>
              <a:rPr sz="1300" b="1" spc="-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es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0A31F7"/>
                </a:solidFill>
                <a:latin typeface="Tahoma"/>
                <a:cs typeface="Tahoma"/>
              </a:rPr>
              <a:t>r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e</a:t>
            </a:r>
            <a:r>
              <a:rPr sz="1300" b="1" spc="35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5" dirty="0">
                <a:solidFill>
                  <a:srgbClr val="0A31F7"/>
                </a:solidFill>
                <a:latin typeface="Tahoma"/>
                <a:cs typeface="Tahoma"/>
              </a:rPr>
              <a:t>l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y</a:t>
            </a:r>
            <a:r>
              <a:rPr sz="1300" b="1" spc="-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ú</a:t>
            </a:r>
            <a:r>
              <a:rPr sz="1300" b="1" spc="65" dirty="0">
                <a:solidFill>
                  <a:srgbClr val="0A31F7"/>
                </a:solidFill>
                <a:latin typeface="Tahoma"/>
                <a:cs typeface="Tahoma"/>
              </a:rPr>
              <a:t>n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80" dirty="0">
                <a:solidFill>
                  <a:srgbClr val="0A31F7"/>
                </a:solidFill>
                <a:latin typeface="Tahoma"/>
                <a:cs typeface="Tahoma"/>
              </a:rPr>
              <a:t>c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o</a:t>
            </a:r>
            <a:r>
              <a:rPr sz="1300" b="1" spc="-7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35" dirty="0">
                <a:latin typeface="Verdana"/>
                <a:cs typeface="Verdana"/>
              </a:rPr>
              <a:t>e</a:t>
            </a:r>
            <a:r>
              <a:rPr sz="1300" spc="2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iante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20" dirty="0">
                <a:latin typeface="Verdana"/>
                <a:cs typeface="Verdana"/>
              </a:rPr>
              <a:t>ueba  </a:t>
            </a:r>
            <a:r>
              <a:rPr sz="1300" spc="40" dirty="0">
                <a:latin typeface="Verdana"/>
                <a:cs typeface="Verdana"/>
              </a:rPr>
              <a:t>de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lectura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activa.</a:t>
            </a:r>
            <a:endParaRPr sz="1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</a:pPr>
            <a:r>
              <a:rPr sz="1300" spc="20" dirty="0">
                <a:latin typeface="Verdana"/>
                <a:cs typeface="Verdana"/>
              </a:rPr>
              <a:t>Utilizamos </a:t>
            </a:r>
            <a:r>
              <a:rPr sz="1300" spc="35" dirty="0">
                <a:latin typeface="Verdana"/>
                <a:cs typeface="Verdana"/>
              </a:rPr>
              <a:t>métodos </a:t>
            </a:r>
            <a:r>
              <a:rPr sz="1300" spc="10" dirty="0">
                <a:latin typeface="Verdana"/>
                <a:cs typeface="Verdana"/>
              </a:rPr>
              <a:t>para asegurar </a:t>
            </a:r>
            <a:r>
              <a:rPr sz="1300" spc="50" dirty="0">
                <a:latin typeface="Verdana"/>
                <a:cs typeface="Verdana"/>
              </a:rPr>
              <a:t>que </a:t>
            </a:r>
            <a:r>
              <a:rPr sz="1300" spc="45" dirty="0">
                <a:latin typeface="Verdana"/>
                <a:cs typeface="Verdana"/>
              </a:rPr>
              <a:t>no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h</a:t>
            </a:r>
            <a:r>
              <a:rPr sz="1300" spc="-5" dirty="0">
                <a:latin typeface="Verdana"/>
                <a:cs typeface="Verdana"/>
              </a:rPr>
              <a:t>a</a:t>
            </a:r>
            <a:r>
              <a:rPr sz="1300" spc="65" dirty="0">
                <a:latin typeface="Verdana"/>
                <a:cs typeface="Verdana"/>
              </a:rPr>
              <a:t>c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uso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c</a:t>
            </a:r>
            <a:r>
              <a:rPr sz="1300" spc="35" dirty="0">
                <a:latin typeface="Verdana"/>
                <a:cs typeface="Verdana"/>
              </a:rPr>
              <a:t>ó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25" dirty="0">
                <a:latin typeface="Verdana"/>
                <a:cs typeface="Verdana"/>
              </a:rPr>
              <a:t>i</a:t>
            </a:r>
            <a:r>
              <a:rPr sz="1300" spc="65" dirty="0">
                <a:latin typeface="Verdana"/>
                <a:cs typeface="Verdana"/>
              </a:rPr>
              <a:t>g</a:t>
            </a:r>
            <a:r>
              <a:rPr sz="1300" spc="35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60" dirty="0">
                <a:latin typeface="Verdana"/>
                <a:cs typeface="Verdana"/>
              </a:rPr>
              <a:t>u</a:t>
            </a:r>
            <a:r>
              <a:rPr sz="1300" spc="65" dirty="0">
                <a:latin typeface="Verdana"/>
                <a:cs typeface="Verdana"/>
              </a:rPr>
              <a:t>p</a:t>
            </a:r>
            <a:r>
              <a:rPr sz="1300" spc="10" dirty="0">
                <a:latin typeface="Verdana"/>
                <a:cs typeface="Verdana"/>
              </a:rPr>
              <a:t>lic</a:t>
            </a:r>
            <a:r>
              <a:rPr sz="1300" spc="25" dirty="0">
                <a:latin typeface="Verdana"/>
                <a:cs typeface="Verdana"/>
              </a:rPr>
              <a:t>a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35" dirty="0">
                <a:latin typeface="Verdana"/>
                <a:cs typeface="Verdana"/>
              </a:rPr>
              <a:t>o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a</a:t>
            </a:r>
            <a:r>
              <a:rPr sz="1300" spc="-15" dirty="0">
                <a:latin typeface="Verdana"/>
                <a:cs typeface="Verdana"/>
              </a:rPr>
              <a:t>ra  </a:t>
            </a:r>
            <a:r>
              <a:rPr sz="1300" spc="30" dirty="0">
                <a:latin typeface="Verdana"/>
                <a:cs typeface="Verdana"/>
              </a:rPr>
              <a:t>su</a:t>
            </a:r>
            <a:r>
              <a:rPr sz="1300" spc="40" dirty="0">
                <a:latin typeface="Verdana"/>
                <a:cs typeface="Verdana"/>
              </a:rPr>
              <a:t>p</a:t>
            </a:r>
            <a:r>
              <a:rPr sz="1300" spc="-5" dirty="0">
                <a:latin typeface="Verdana"/>
                <a:cs typeface="Verdana"/>
              </a:rPr>
              <a:t>la</a:t>
            </a:r>
            <a:r>
              <a:rPr sz="1300" spc="60" dirty="0">
                <a:latin typeface="Verdana"/>
                <a:cs typeface="Verdana"/>
              </a:rPr>
              <a:t>n</a:t>
            </a:r>
            <a:r>
              <a:rPr sz="1300" spc="5" dirty="0">
                <a:latin typeface="Verdana"/>
                <a:cs typeface="Verdana"/>
              </a:rPr>
              <a:t>t</a:t>
            </a:r>
            <a:r>
              <a:rPr sz="1300" spc="15" dirty="0">
                <a:latin typeface="Verdana"/>
                <a:cs typeface="Verdana"/>
              </a:rPr>
              <a:t>a</a:t>
            </a:r>
            <a:r>
              <a:rPr sz="1300" spc="65" dirty="0">
                <a:latin typeface="Verdana"/>
                <a:cs typeface="Verdana"/>
              </a:rPr>
              <a:t>c</a:t>
            </a:r>
            <a:r>
              <a:rPr sz="1300" spc="10" dirty="0">
                <a:latin typeface="Verdana"/>
                <a:cs typeface="Verdana"/>
              </a:rPr>
              <a:t>i</a:t>
            </a:r>
            <a:r>
              <a:rPr sz="1300" spc="30" dirty="0">
                <a:latin typeface="Verdana"/>
                <a:cs typeface="Verdana"/>
              </a:rPr>
              <a:t>ó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rec</a:t>
            </a:r>
            <a:r>
              <a:rPr sz="1300" spc="35" dirty="0">
                <a:latin typeface="Verdana"/>
                <a:cs typeface="Verdana"/>
              </a:rPr>
              <a:t>ip</a:t>
            </a:r>
            <a:r>
              <a:rPr sz="1300" spc="20" dirty="0">
                <a:latin typeface="Verdana"/>
                <a:cs typeface="Verdana"/>
              </a:rPr>
              <a:t>ie</a:t>
            </a:r>
            <a:r>
              <a:rPr sz="1300" spc="40" dirty="0">
                <a:latin typeface="Verdana"/>
                <a:cs typeface="Verdana"/>
              </a:rPr>
              <a:t>n</a:t>
            </a:r>
            <a:r>
              <a:rPr sz="1300" spc="20" dirty="0">
                <a:latin typeface="Verdana"/>
                <a:cs typeface="Verdana"/>
              </a:rPr>
              <a:t>te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mues</a:t>
            </a:r>
            <a:r>
              <a:rPr sz="1300" spc="25" dirty="0">
                <a:latin typeface="Verdana"/>
                <a:cs typeface="Verdana"/>
              </a:rPr>
              <a:t>t</a:t>
            </a:r>
            <a:r>
              <a:rPr sz="1300" spc="-15" dirty="0">
                <a:latin typeface="Verdana"/>
                <a:cs typeface="Verdana"/>
              </a:rPr>
              <a:t>ra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y  </a:t>
            </a:r>
            <a:r>
              <a:rPr sz="1300" spc="10" dirty="0">
                <a:latin typeface="Verdana"/>
                <a:cs typeface="Verdana"/>
              </a:rPr>
              <a:t>realizamos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validación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contra </a:t>
            </a:r>
            <a:r>
              <a:rPr sz="1300" b="1" spc="10" dirty="0">
                <a:solidFill>
                  <a:srgbClr val="082CDB"/>
                </a:solidFill>
                <a:latin typeface="Tahoma"/>
                <a:cs typeface="Tahoma"/>
              </a:rPr>
              <a:t>la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base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6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datos </a:t>
            </a:r>
            <a:r>
              <a:rPr sz="1300" b="1" spc="60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DetectaTiempo,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spc="10" dirty="0">
                <a:latin typeface="Verdana"/>
                <a:cs typeface="Verdana"/>
              </a:rPr>
              <a:t>para </a:t>
            </a:r>
            <a:r>
              <a:rPr sz="1300" spc="-5" dirty="0">
                <a:latin typeface="Verdana"/>
                <a:cs typeface="Verdana"/>
              </a:rPr>
              <a:t>verificar 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que </a:t>
            </a:r>
            <a:r>
              <a:rPr sz="1300" spc="-5" dirty="0">
                <a:latin typeface="Verdana"/>
                <a:cs typeface="Verdana"/>
              </a:rPr>
              <a:t>es </a:t>
            </a:r>
            <a:r>
              <a:rPr sz="1300" spc="10" dirty="0">
                <a:latin typeface="Verdana"/>
                <a:cs typeface="Verdana"/>
              </a:rPr>
              <a:t>el </a:t>
            </a:r>
            <a:r>
              <a:rPr sz="1300" spc="40" dirty="0">
                <a:latin typeface="Verdana"/>
                <a:cs typeface="Verdana"/>
              </a:rPr>
              <a:t>mismo </a:t>
            </a:r>
            <a:r>
              <a:rPr sz="1300" spc="25" dirty="0">
                <a:latin typeface="Verdana"/>
                <a:cs typeface="Verdana"/>
              </a:rPr>
              <a:t>recipiente </a:t>
            </a:r>
            <a:r>
              <a:rPr sz="1300" spc="50" dirty="0">
                <a:latin typeface="Verdana"/>
                <a:cs typeface="Verdana"/>
              </a:rPr>
              <a:t>que </a:t>
            </a:r>
            <a:r>
              <a:rPr sz="1300" spc="10" dirty="0">
                <a:latin typeface="Verdana"/>
                <a:cs typeface="Verdana"/>
              </a:rPr>
              <a:t>el </a:t>
            </a:r>
            <a:r>
              <a:rPr sz="1300" spc="1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detallado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en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el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QR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Código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de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Barras.</a:t>
            </a:r>
            <a:endParaRPr sz="1300" dirty="0">
              <a:latin typeface="Verdana"/>
              <a:cs typeface="Verdana"/>
            </a:endParaRPr>
          </a:p>
        </p:txBody>
      </p:sp>
      <p:pic>
        <p:nvPicPr>
          <p:cNvPr id="2054" name="Picture 6" descr="Qr box: imágenes, fotos de stock y vectores | Shutterstock">
            <a:extLst>
              <a:ext uri="{FF2B5EF4-FFF2-40B4-BE49-F238E27FC236}">
                <a16:creationId xmlns:a16="http://schemas.microsoft.com/office/drawing/2014/main" id="{1B926B9C-0ED4-4EFE-B58E-30504219A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"/>
          <a:stretch/>
        </p:blipFill>
        <p:spPr bwMode="auto">
          <a:xfrm>
            <a:off x="7647556" y="2606365"/>
            <a:ext cx="4266495" cy="42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trol de acceso con código QR | Kimaldi">
            <a:extLst>
              <a:ext uri="{FF2B5EF4-FFF2-40B4-BE49-F238E27FC236}">
                <a16:creationId xmlns:a16="http://schemas.microsoft.com/office/drawing/2014/main" id="{5F2A7BFC-2C17-4740-8303-79F16A4E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31" y="1355976"/>
            <a:ext cx="2284769" cy="22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8AC23FDF-0119-4FEC-A050-F4319F5AFCA8}"/>
              </a:ext>
            </a:extLst>
          </p:cNvPr>
          <p:cNvGrpSpPr/>
          <p:nvPr/>
        </p:nvGrpSpPr>
        <p:grpSpPr>
          <a:xfrm>
            <a:off x="5824528" y="1981199"/>
            <a:ext cx="3014671" cy="2725259"/>
            <a:chOff x="5824528" y="1511325"/>
            <a:chExt cx="3195134" cy="3195134"/>
          </a:xfrm>
        </p:grpSpPr>
        <p:pic>
          <p:nvPicPr>
            <p:cNvPr id="12" name="Imagen 11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4FDE5BBB-1EC3-4CF8-8727-A400CFCC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528" y="1511325"/>
              <a:ext cx="3195134" cy="3195134"/>
            </a:xfrm>
            <a:prstGeom prst="rect">
              <a:avLst/>
            </a:prstGeom>
          </p:spPr>
        </p:pic>
        <p:pic>
          <p:nvPicPr>
            <p:cNvPr id="13" name="Picture 4" descr="Cómo crear un código QR y para qué servirá a tu marca | JivoChat">
              <a:extLst>
                <a:ext uri="{FF2B5EF4-FFF2-40B4-BE49-F238E27FC236}">
                  <a16:creationId xmlns:a16="http://schemas.microsoft.com/office/drawing/2014/main" id="{AA7E8EC0-9EFB-4842-9111-8B57844CC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r="20999"/>
            <a:stretch/>
          </p:blipFill>
          <p:spPr bwMode="auto">
            <a:xfrm>
              <a:off x="8027571" y="3839364"/>
              <a:ext cx="453794" cy="44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bject 8">
            <a:extLst>
              <a:ext uri="{FF2B5EF4-FFF2-40B4-BE49-F238E27FC236}">
                <a16:creationId xmlns:a16="http://schemas.microsoft.com/office/drawing/2014/main" id="{FFB27272-0B40-405E-B080-4B311380FB77}"/>
              </a:ext>
            </a:extLst>
          </p:cNvPr>
          <p:cNvSpPr/>
          <p:nvPr/>
        </p:nvSpPr>
        <p:spPr>
          <a:xfrm>
            <a:off x="7647556" y="4636383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5" h="276225">
                <a:moveTo>
                  <a:pt x="138683" y="0"/>
                </a:moveTo>
                <a:lnTo>
                  <a:pt x="94853" y="7028"/>
                </a:lnTo>
                <a:lnTo>
                  <a:pt x="56784" y="26602"/>
                </a:lnTo>
                <a:lnTo>
                  <a:pt x="26761" y="56455"/>
                </a:lnTo>
                <a:lnTo>
                  <a:pt x="7071" y="94317"/>
                </a:lnTo>
                <a:lnTo>
                  <a:pt x="0" y="137922"/>
                </a:lnTo>
                <a:lnTo>
                  <a:pt x="7071" y="181526"/>
                </a:lnTo>
                <a:lnTo>
                  <a:pt x="26761" y="219388"/>
                </a:lnTo>
                <a:lnTo>
                  <a:pt x="56784" y="249241"/>
                </a:lnTo>
                <a:lnTo>
                  <a:pt x="94853" y="268815"/>
                </a:lnTo>
                <a:lnTo>
                  <a:pt x="138683" y="275844"/>
                </a:lnTo>
                <a:lnTo>
                  <a:pt x="182514" y="268815"/>
                </a:lnTo>
                <a:lnTo>
                  <a:pt x="220583" y="249241"/>
                </a:lnTo>
                <a:lnTo>
                  <a:pt x="250606" y="219388"/>
                </a:lnTo>
                <a:lnTo>
                  <a:pt x="270296" y="181526"/>
                </a:lnTo>
                <a:lnTo>
                  <a:pt x="277367" y="137922"/>
                </a:lnTo>
                <a:lnTo>
                  <a:pt x="270296" y="94317"/>
                </a:lnTo>
                <a:lnTo>
                  <a:pt x="250606" y="56455"/>
                </a:lnTo>
                <a:lnTo>
                  <a:pt x="220583" y="26602"/>
                </a:lnTo>
                <a:lnTo>
                  <a:pt x="182514" y="7028"/>
                </a:lnTo>
                <a:lnTo>
                  <a:pt x="138683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14D64FF0-BCCD-42E9-A400-E8F65BFAC276}"/>
              </a:ext>
            </a:extLst>
          </p:cNvPr>
          <p:cNvSpPr txBox="1"/>
          <p:nvPr/>
        </p:nvSpPr>
        <p:spPr>
          <a:xfrm>
            <a:off x="7734169" y="4659700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1200" dirty="0">
              <a:latin typeface="Leelawadee UI"/>
              <a:cs typeface="Leelawadee UI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CC70302F-8B10-49D7-B538-3FC5295591DD}"/>
              </a:ext>
            </a:extLst>
          </p:cNvPr>
          <p:cNvSpPr/>
          <p:nvPr/>
        </p:nvSpPr>
        <p:spPr>
          <a:xfrm>
            <a:off x="9418595" y="587604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2C8DBE7F-F282-42D0-80C4-FAEE03566EDD}"/>
              </a:ext>
            </a:extLst>
          </p:cNvPr>
          <p:cNvSpPr txBox="1"/>
          <p:nvPr/>
        </p:nvSpPr>
        <p:spPr>
          <a:xfrm>
            <a:off x="9504702" y="5899358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4599E9B7-8FD2-4263-BA11-5BD67D89643F}"/>
              </a:ext>
            </a:extLst>
          </p:cNvPr>
          <p:cNvSpPr/>
          <p:nvPr/>
        </p:nvSpPr>
        <p:spPr>
          <a:xfrm>
            <a:off x="10034803" y="255128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146C2AD0-E63E-43C9-9D1C-48757504EF6C}"/>
              </a:ext>
            </a:extLst>
          </p:cNvPr>
          <p:cNvSpPr txBox="1"/>
          <p:nvPr/>
        </p:nvSpPr>
        <p:spPr>
          <a:xfrm>
            <a:off x="10125482" y="257459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1200" dirty="0">
              <a:latin typeface="Leelawadee UI"/>
              <a:cs typeface="Leelawadee UI"/>
            </a:endParaRPr>
          </a:p>
        </p:txBody>
      </p:sp>
      <p:sp>
        <p:nvSpPr>
          <p:cNvPr id="5" name="Flecha: doblada 4">
            <a:extLst>
              <a:ext uri="{FF2B5EF4-FFF2-40B4-BE49-F238E27FC236}">
                <a16:creationId xmlns:a16="http://schemas.microsoft.com/office/drawing/2014/main" id="{F8889D9F-314E-4C59-B708-8B3FF1136EF1}"/>
              </a:ext>
            </a:extLst>
          </p:cNvPr>
          <p:cNvSpPr/>
          <p:nvPr/>
        </p:nvSpPr>
        <p:spPr>
          <a:xfrm flipV="1">
            <a:off x="7755207" y="5043453"/>
            <a:ext cx="724031" cy="377733"/>
          </a:xfrm>
          <a:prstGeom prst="bentArrow">
            <a:avLst/>
          </a:prstGeom>
          <a:solidFill>
            <a:srgbClr val="C8D2FC"/>
          </a:solidFill>
          <a:ln>
            <a:solidFill>
              <a:srgbClr val="C8D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4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0688320" cy="6858000"/>
          </a:xfrm>
          <a:custGeom>
            <a:avLst/>
            <a:gdLst/>
            <a:ahLst/>
            <a:cxnLst/>
            <a:rect l="l" t="t" r="r" b="b"/>
            <a:pathLst>
              <a:path w="10688320" h="6858000">
                <a:moveTo>
                  <a:pt x="8551084" y="0"/>
                </a:moveTo>
                <a:lnTo>
                  <a:pt x="0" y="0"/>
                </a:lnTo>
                <a:lnTo>
                  <a:pt x="0" y="6857996"/>
                </a:lnTo>
                <a:lnTo>
                  <a:pt x="10687809" y="6857996"/>
                </a:lnTo>
                <a:lnTo>
                  <a:pt x="8551084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133600"/>
            <a:ext cx="7286142" cy="1923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4100" spc="100" dirty="0">
                <a:solidFill>
                  <a:srgbClr val="FFFFFF"/>
                </a:solidFill>
              </a:rPr>
              <a:t>Portal</a:t>
            </a:r>
            <a:r>
              <a:rPr sz="4100" spc="-60" dirty="0">
                <a:solidFill>
                  <a:srgbClr val="FFFFFF"/>
                </a:solidFill>
              </a:rPr>
              <a:t> </a:t>
            </a:r>
            <a:r>
              <a:rPr sz="4100" spc="204" dirty="0">
                <a:solidFill>
                  <a:srgbClr val="FFFFFF"/>
                </a:solidFill>
              </a:rPr>
              <a:t>de</a:t>
            </a:r>
            <a:r>
              <a:rPr sz="4100" spc="-80" dirty="0">
                <a:solidFill>
                  <a:srgbClr val="FFFFFF"/>
                </a:solidFill>
              </a:rPr>
              <a:t> </a:t>
            </a:r>
            <a:r>
              <a:rPr sz="4100" spc="110" dirty="0">
                <a:solidFill>
                  <a:srgbClr val="FFFFFF"/>
                </a:solidFill>
              </a:rPr>
              <a:t>personalización </a:t>
            </a:r>
            <a:r>
              <a:rPr sz="4100" spc="-1185" dirty="0">
                <a:solidFill>
                  <a:srgbClr val="FFFFFF"/>
                </a:solidFill>
              </a:rPr>
              <a:t> </a:t>
            </a:r>
            <a:r>
              <a:rPr sz="4100" spc="90" dirty="0">
                <a:solidFill>
                  <a:srgbClr val="FFFFFF"/>
                </a:solidFill>
              </a:rPr>
              <a:t>y</a:t>
            </a:r>
            <a:r>
              <a:rPr sz="4100" spc="-45" dirty="0">
                <a:solidFill>
                  <a:srgbClr val="FFFFFF"/>
                </a:solidFill>
              </a:rPr>
              <a:t> </a:t>
            </a:r>
            <a:r>
              <a:rPr sz="4100" spc="125" dirty="0" err="1">
                <a:solidFill>
                  <a:srgbClr val="FFFFFF"/>
                </a:solidFill>
              </a:rPr>
              <a:t>evidencias</a:t>
            </a:r>
            <a:r>
              <a:rPr lang="es-MX" sz="4100" spc="125" dirty="0">
                <a:solidFill>
                  <a:srgbClr val="FFFFFF"/>
                </a:solidFill>
              </a:rPr>
              <a:t> </a:t>
            </a:r>
            <a:r>
              <a:rPr lang="es-MX" sz="4100" spc="-390" dirty="0">
                <a:solidFill>
                  <a:schemeClr val="bg1"/>
                </a:solidFill>
              </a:rPr>
              <a:t>«</a:t>
            </a:r>
            <a:r>
              <a:rPr lang="es-MX" sz="4100" spc="-20" dirty="0">
                <a:solidFill>
                  <a:schemeClr val="bg1"/>
                </a:solidFill>
              </a:rPr>
              <a:t> </a:t>
            </a:r>
            <a:r>
              <a:rPr lang="es-MX" sz="4100" spc="15" dirty="0">
                <a:solidFill>
                  <a:schemeClr val="bg1"/>
                </a:solidFill>
              </a:rPr>
              <a:t>COVID DT</a:t>
            </a:r>
            <a:r>
              <a:rPr lang="es-MX" sz="4100" spc="-50" dirty="0">
                <a:solidFill>
                  <a:schemeClr val="bg1"/>
                </a:solidFill>
              </a:rPr>
              <a:t> </a:t>
            </a:r>
            <a:r>
              <a:rPr lang="es-MX" sz="4100" spc="-390" dirty="0">
                <a:solidFill>
                  <a:schemeClr val="bg1"/>
                </a:solidFill>
              </a:rPr>
              <a:t>»</a:t>
            </a:r>
            <a:endParaRPr sz="4100" dirty="0">
              <a:solidFill>
                <a:schemeClr val="bg1"/>
              </a:solidFill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85" dirty="0">
                <a:solidFill>
                  <a:srgbClr val="FFFFFF"/>
                </a:solidFill>
              </a:rPr>
              <a:t>Backoffice</a:t>
            </a:r>
            <a:endParaRPr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804" y="1589532"/>
            <a:ext cx="4997196" cy="38221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 rot="10800000">
            <a:off x="0" y="0"/>
            <a:ext cx="12192000" cy="7696200"/>
          </a:xfrm>
          <a:prstGeom prst="flowChartManualInput">
            <a:avLst/>
          </a:prstGeom>
          <a:solidFill>
            <a:srgbClr val="374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 l="8366" t="14176" b="16705"/>
          <a:stretch/>
        </p:blipFill>
        <p:spPr>
          <a:xfrm>
            <a:off x="3652650" y="1680850"/>
            <a:ext cx="6364826" cy="36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2"/>
          <p:cNvSpPr txBox="1"/>
          <p:nvPr/>
        </p:nvSpPr>
        <p:spPr>
          <a:xfrm>
            <a:off x="1063250" y="228600"/>
            <a:ext cx="10352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Procesos</a:t>
            </a:r>
            <a:r>
              <a:rPr lang="en-U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</a:t>
            </a:r>
            <a:r>
              <a:rPr lang="en-U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Evidencias</a:t>
            </a:r>
            <a:r>
              <a:rPr lang="en-US" sz="2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000" b="1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176200" y="1451371"/>
            <a:ext cx="2928000" cy="42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FUNCIONALIDADES</a:t>
            </a:r>
            <a:endParaRPr sz="1300" u="sng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66" name="Google Shape;366;p22"/>
          <p:cNvGrpSpPr/>
          <p:nvPr/>
        </p:nvGrpSpPr>
        <p:grpSpPr>
          <a:xfrm>
            <a:off x="251200" y="2046050"/>
            <a:ext cx="3200850" cy="584745"/>
            <a:chOff x="969850" y="2839301"/>
            <a:chExt cx="3200850" cy="584745"/>
          </a:xfrm>
        </p:grpSpPr>
        <p:sp>
          <p:nvSpPr>
            <p:cNvPr id="367" name="Google Shape;367;p22"/>
            <p:cNvSpPr txBox="1"/>
            <p:nvPr/>
          </p:nvSpPr>
          <p:spPr>
            <a:xfrm>
              <a:off x="969850" y="2839301"/>
              <a:ext cx="2853000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Visualización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capturas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los </a:t>
              </a:r>
            </a:p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documentos</a:t>
              </a:r>
              <a:endParaRPr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68" name="Google Shape;368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70675" y="2998450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9" name="Google Shape;369;p22"/>
          <p:cNvGrpSpPr/>
          <p:nvPr/>
        </p:nvGrpSpPr>
        <p:grpSpPr>
          <a:xfrm>
            <a:off x="-42425" y="2607873"/>
            <a:ext cx="3494475" cy="585000"/>
            <a:chOff x="765562" y="2777266"/>
            <a:chExt cx="3494475" cy="585000"/>
          </a:xfrm>
        </p:grpSpPr>
        <p:sp>
          <p:nvSpPr>
            <p:cNvPr id="370" name="Google Shape;370;p22"/>
            <p:cNvSpPr txBox="1"/>
            <p:nvPr/>
          </p:nvSpPr>
          <p:spPr>
            <a:xfrm>
              <a:off x="765562" y="2777266"/>
              <a:ext cx="32253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Lectura y edición de los datos personales capturados</a:t>
              </a:r>
              <a:endPara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71" name="Google Shape;37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60013" y="2998450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5" name="Google Shape;375;p22"/>
          <p:cNvGrpSpPr/>
          <p:nvPr/>
        </p:nvGrpSpPr>
        <p:grpSpPr>
          <a:xfrm>
            <a:off x="534106" y="3225000"/>
            <a:ext cx="2917945" cy="584745"/>
            <a:chOff x="-7013446" y="3921752"/>
            <a:chExt cx="2917945" cy="584745"/>
          </a:xfrm>
        </p:grpSpPr>
        <p:sp>
          <p:nvSpPr>
            <p:cNvPr id="376" name="Google Shape;376;p22"/>
            <p:cNvSpPr txBox="1"/>
            <p:nvPr/>
          </p:nvSpPr>
          <p:spPr>
            <a:xfrm>
              <a:off x="-7013446" y="3921752"/>
              <a:ext cx="2649000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Visualización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trazabilidad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del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</a:t>
              </a:r>
              <a:endParaRPr sz="13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77" name="Google Shape;37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295526" y="4129800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22"/>
          <p:cNvGrpSpPr/>
          <p:nvPr/>
        </p:nvGrpSpPr>
        <p:grpSpPr>
          <a:xfrm>
            <a:off x="45325" y="3910800"/>
            <a:ext cx="3406725" cy="585000"/>
            <a:chOff x="853313" y="2777255"/>
            <a:chExt cx="3406725" cy="585000"/>
          </a:xfrm>
        </p:grpSpPr>
        <p:sp>
          <p:nvSpPr>
            <p:cNvPr id="379" name="Google Shape;379;p22"/>
            <p:cNvSpPr txBox="1"/>
            <p:nvPr/>
          </p:nvSpPr>
          <p:spPr>
            <a:xfrm>
              <a:off x="853313" y="2777255"/>
              <a:ext cx="3137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Agrupación</a:t>
              </a:r>
              <a:r>
                <a:rPr lang="en-US" sz="13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300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procesos</a:t>
              </a:r>
              <a:r>
                <a:rPr lang="en-US" sz="13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1300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Finalizados</a:t>
              </a:r>
              <a:r>
                <a:rPr lang="en-US" sz="13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/no </a:t>
              </a:r>
              <a:r>
                <a:rPr lang="en-US" sz="1300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finalizados</a:t>
              </a:r>
              <a:r>
                <a:rPr lang="en-US" sz="1300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</a:t>
              </a:r>
              <a:endParaRPr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80" name="Google Shape;38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60013" y="2998450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22"/>
          <p:cNvSpPr txBox="1"/>
          <p:nvPr/>
        </p:nvSpPr>
        <p:spPr>
          <a:xfrm>
            <a:off x="1550858" y="723700"/>
            <a:ext cx="9090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Entrega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datos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un Log que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permite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tus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agentes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y a COFEPRIS,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revisar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todos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los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procesos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identificación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toma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muestra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b="1" dirty="0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ECEDFF"/>
                </a:solidFill>
                <a:latin typeface="Montserrat"/>
                <a:ea typeface="Montserrat"/>
                <a:cs typeface="Montserrat"/>
                <a:sym typeface="Montserrat"/>
              </a:rPr>
              <a:t>Paciente</a:t>
            </a:r>
            <a:endParaRPr b="1" dirty="0">
              <a:solidFill>
                <a:srgbClr val="ECED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>
            <a:off x="9147263" y="2232950"/>
            <a:ext cx="2928000" cy="42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CARACTERÍSTICAS</a:t>
            </a:r>
            <a:endParaRPr sz="1300" b="1" u="sng" dirty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389" name="Google Shape;389;p22"/>
          <p:cNvGrpSpPr/>
          <p:nvPr/>
        </p:nvGrpSpPr>
        <p:grpSpPr>
          <a:xfrm>
            <a:off x="9147263" y="2692770"/>
            <a:ext cx="2510225" cy="585000"/>
            <a:chOff x="-312287" y="2816701"/>
            <a:chExt cx="2510225" cy="585000"/>
          </a:xfrm>
        </p:grpSpPr>
        <p:sp>
          <p:nvSpPr>
            <p:cNvPr id="390" name="Google Shape;390;p22"/>
            <p:cNvSpPr txBox="1"/>
            <p:nvPr/>
          </p:nvSpPr>
          <p:spPr>
            <a:xfrm>
              <a:off x="-74862" y="2816701"/>
              <a:ext cx="2272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Logs de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auditoría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herramienta</a:t>
              </a:r>
              <a:endParaRPr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91" name="Google Shape;39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12287" y="2998475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22"/>
          <p:cNvGrpSpPr/>
          <p:nvPr/>
        </p:nvGrpSpPr>
        <p:grpSpPr>
          <a:xfrm>
            <a:off x="533800" y="4596600"/>
            <a:ext cx="2918250" cy="585000"/>
            <a:chOff x="1341787" y="2816669"/>
            <a:chExt cx="2918250" cy="585000"/>
          </a:xfrm>
        </p:grpSpPr>
        <p:sp>
          <p:nvSpPr>
            <p:cNvPr id="396" name="Google Shape;396;p22"/>
            <p:cNvSpPr txBox="1"/>
            <p:nvPr/>
          </p:nvSpPr>
          <p:spPr>
            <a:xfrm>
              <a:off x="1341787" y="2816669"/>
              <a:ext cx="2649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Descarga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sello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tiempo</a:t>
              </a:r>
              <a:r>
                <a:rPr lang="en-US" sz="130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evidencias</a:t>
              </a:r>
              <a:endParaRPr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97" name="Google Shape;39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60013" y="2998450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65D6EC85-6B76-4B48-8A81-CCD88285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88" y="3676454"/>
            <a:ext cx="635170" cy="4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lo actual de la Credencial para Votar">
            <a:extLst>
              <a:ext uri="{FF2B5EF4-FFF2-40B4-BE49-F238E27FC236}">
                <a16:creationId xmlns:a16="http://schemas.microsoft.com/office/drawing/2014/main" id="{5AFE3364-B12B-4CA3-B155-B7B4A8F5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82" y="3680102"/>
            <a:ext cx="635170" cy="4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dera Mexico - StickerApp">
            <a:extLst>
              <a:ext uri="{FF2B5EF4-FFF2-40B4-BE49-F238E27FC236}">
                <a16:creationId xmlns:a16="http://schemas.microsoft.com/office/drawing/2014/main" id="{97604E20-FDDE-412A-BE5E-926C7F1D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14" y="2896727"/>
            <a:ext cx="124994" cy="1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2939618"/>
            <a:ext cx="244729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spc="110" dirty="0">
                <a:solidFill>
                  <a:srgbClr val="FFFFFF"/>
                </a:solidFill>
              </a:rPr>
              <a:t>Objetivo</a:t>
            </a:r>
            <a:endParaRPr sz="4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5052" y="2758439"/>
            <a:ext cx="3697224" cy="23972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50369" y="6502095"/>
            <a:ext cx="183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1F1F1F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A51DA7-864B-492C-9CAF-90C423D08980}"/>
              </a:ext>
            </a:extLst>
          </p:cNvPr>
          <p:cNvSpPr txBox="1"/>
          <p:nvPr/>
        </p:nvSpPr>
        <p:spPr>
          <a:xfrm>
            <a:off x="304800" y="304800"/>
            <a:ext cx="3048000" cy="676910"/>
          </a:xfrm>
          <a:prstGeom prst="rect">
            <a:avLst/>
          </a:prstGeom>
          <a:solidFill>
            <a:srgbClr val="041FA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343357"/>
            <a:ext cx="2522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05" dirty="0">
                <a:solidFill>
                  <a:srgbClr val="1F1F1F"/>
                </a:solidFill>
              </a:rPr>
              <a:t>Objetivo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885" marR="5080">
              <a:lnSpc>
                <a:spcPct val="121100"/>
              </a:lnSpc>
              <a:spcBef>
                <a:spcPts val="95"/>
              </a:spcBef>
            </a:pPr>
            <a:r>
              <a:rPr spc="10" dirty="0"/>
              <a:t>Proporcionar servicios de desarrollo para crear una </a:t>
            </a:r>
            <a:r>
              <a:rPr spc="5" dirty="0" err="1"/>
              <a:t>aplicación</a:t>
            </a:r>
            <a:r>
              <a:rPr spc="5" dirty="0"/>
              <a:t> </a:t>
            </a:r>
            <a:r>
              <a:rPr spc="15" dirty="0"/>
              <a:t>Web</a:t>
            </a:r>
            <a:r>
              <a:rPr lang="es-MX" spc="15" dirty="0"/>
              <a:t>App</a:t>
            </a:r>
            <a:r>
              <a:rPr spc="15" dirty="0"/>
              <a:t> </a:t>
            </a:r>
            <a:r>
              <a:rPr spc="-500" dirty="0"/>
              <a:t> </a:t>
            </a:r>
            <a:r>
              <a:rPr spc="10" dirty="0"/>
              <a:t>Usuario</a:t>
            </a:r>
            <a:r>
              <a:rPr spc="-35" dirty="0"/>
              <a:t> </a:t>
            </a:r>
            <a:r>
              <a:rPr spc="10" dirty="0"/>
              <a:t>y</a:t>
            </a:r>
            <a:r>
              <a:rPr dirty="0"/>
              <a:t> </a:t>
            </a:r>
            <a:r>
              <a:rPr spc="15" dirty="0"/>
              <a:t>Web</a:t>
            </a:r>
            <a:r>
              <a:rPr spc="-10" dirty="0"/>
              <a:t> </a:t>
            </a:r>
            <a:r>
              <a:rPr spc="5" dirty="0"/>
              <a:t>Administrador,</a:t>
            </a:r>
            <a:r>
              <a:rPr spc="-35" dirty="0"/>
              <a:t> </a:t>
            </a:r>
            <a:r>
              <a:rPr spc="10" dirty="0"/>
              <a:t>para</a:t>
            </a:r>
            <a:r>
              <a:rPr spc="-20" dirty="0"/>
              <a:t> </a:t>
            </a:r>
            <a:r>
              <a:rPr spc="10" dirty="0"/>
              <a:t>una</a:t>
            </a:r>
            <a:r>
              <a:rPr spc="-10" dirty="0"/>
              <a:t> </a:t>
            </a:r>
            <a:r>
              <a:rPr spc="10" dirty="0"/>
              <a:t>gestión</a:t>
            </a:r>
            <a:r>
              <a:rPr spc="-40" dirty="0"/>
              <a:t> </a:t>
            </a:r>
            <a:r>
              <a:rPr spc="10" dirty="0"/>
              <a:t>apropiada</a:t>
            </a:r>
            <a:r>
              <a:rPr spc="-45" dirty="0"/>
              <a:t> </a:t>
            </a:r>
            <a:r>
              <a:rPr spc="10" dirty="0"/>
              <a:t>de</a:t>
            </a:r>
            <a:r>
              <a:rPr spc="-20" dirty="0"/>
              <a:t> </a:t>
            </a:r>
            <a:r>
              <a:rPr lang="es-MX" spc="-20" dirty="0"/>
              <a:t>auto </a:t>
            </a:r>
            <a:r>
              <a:rPr spc="10" dirty="0" err="1"/>
              <a:t>tomas</a:t>
            </a:r>
            <a:r>
              <a:rPr spc="10" dirty="0"/>
              <a:t> </a:t>
            </a:r>
            <a:r>
              <a:rPr spc="-500" dirty="0"/>
              <a:t> </a:t>
            </a:r>
            <a:r>
              <a:rPr spc="10" dirty="0"/>
              <a:t>de muestra de saliva de prueba de </a:t>
            </a:r>
            <a:r>
              <a:rPr spc="5" dirty="0"/>
              <a:t>antígenos </a:t>
            </a:r>
            <a:r>
              <a:rPr spc="10" dirty="0"/>
              <a:t>y su </a:t>
            </a:r>
            <a:r>
              <a:rPr spc="5" dirty="0"/>
              <a:t>posterior </a:t>
            </a:r>
            <a:r>
              <a:rPr spc="10" dirty="0"/>
              <a:t> </a:t>
            </a:r>
            <a:r>
              <a:rPr lang="es-MX" spc="10" dirty="0"/>
              <a:t>procesamiento y </a:t>
            </a:r>
            <a:r>
              <a:rPr spc="5" dirty="0" err="1"/>
              <a:t>diagnóstico</a:t>
            </a:r>
            <a:r>
              <a:rPr lang="es-MX" spc="5" dirty="0"/>
              <a:t> por </a:t>
            </a:r>
            <a:r>
              <a:rPr lang="es-MX" spc="5" dirty="0" err="1"/>
              <a:t>DetectaTiempo</a:t>
            </a:r>
            <a:r>
              <a:rPr spc="5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309116" y="2418588"/>
            <a:ext cx="993775" cy="993775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586431" y="977264"/>
                </a:moveTo>
                <a:lnTo>
                  <a:pt x="543179" y="977264"/>
                </a:lnTo>
                <a:lnTo>
                  <a:pt x="546264" y="983789"/>
                </a:lnTo>
                <a:lnTo>
                  <a:pt x="551100" y="988980"/>
                </a:lnTo>
                <a:lnTo>
                  <a:pt x="557341" y="992409"/>
                </a:lnTo>
                <a:lnTo>
                  <a:pt x="564641" y="993648"/>
                </a:lnTo>
                <a:lnTo>
                  <a:pt x="573532" y="993648"/>
                </a:lnTo>
                <a:lnTo>
                  <a:pt x="581152" y="988313"/>
                </a:lnTo>
                <a:lnTo>
                  <a:pt x="584835" y="980694"/>
                </a:lnTo>
                <a:lnTo>
                  <a:pt x="585016" y="980694"/>
                </a:lnTo>
                <a:lnTo>
                  <a:pt x="585342" y="979932"/>
                </a:lnTo>
                <a:lnTo>
                  <a:pt x="585342" y="979804"/>
                </a:lnTo>
                <a:lnTo>
                  <a:pt x="586431" y="977264"/>
                </a:lnTo>
                <a:close/>
              </a:path>
              <a:path w="993775" h="993775">
                <a:moveTo>
                  <a:pt x="585016" y="980694"/>
                </a:moveTo>
                <a:lnTo>
                  <a:pt x="584835" y="980694"/>
                </a:lnTo>
                <a:lnTo>
                  <a:pt x="585016" y="980694"/>
                </a:lnTo>
                <a:close/>
              </a:path>
              <a:path w="993775" h="993775">
                <a:moveTo>
                  <a:pt x="961390" y="2159"/>
                </a:moveTo>
                <a:lnTo>
                  <a:pt x="13843" y="408304"/>
                </a:lnTo>
                <a:lnTo>
                  <a:pt x="13715" y="408304"/>
                </a:lnTo>
                <a:lnTo>
                  <a:pt x="12827" y="408686"/>
                </a:lnTo>
                <a:lnTo>
                  <a:pt x="5334" y="412496"/>
                </a:lnTo>
                <a:lnTo>
                  <a:pt x="0" y="420115"/>
                </a:lnTo>
                <a:lnTo>
                  <a:pt x="0" y="429006"/>
                </a:lnTo>
                <a:lnTo>
                  <a:pt x="1238" y="436360"/>
                </a:lnTo>
                <a:lnTo>
                  <a:pt x="4667" y="442595"/>
                </a:lnTo>
                <a:lnTo>
                  <a:pt x="9858" y="447401"/>
                </a:lnTo>
                <a:lnTo>
                  <a:pt x="16383" y="450469"/>
                </a:lnTo>
                <a:lnTo>
                  <a:pt x="16256" y="450723"/>
                </a:lnTo>
                <a:lnTo>
                  <a:pt x="389254" y="604392"/>
                </a:lnTo>
                <a:lnTo>
                  <a:pt x="542925" y="977391"/>
                </a:lnTo>
                <a:lnTo>
                  <a:pt x="543179" y="977264"/>
                </a:lnTo>
                <a:lnTo>
                  <a:pt x="586431" y="977264"/>
                </a:lnTo>
                <a:lnTo>
                  <a:pt x="613976" y="913002"/>
                </a:lnTo>
                <a:lnTo>
                  <a:pt x="564896" y="913002"/>
                </a:lnTo>
                <a:lnTo>
                  <a:pt x="433070" y="592582"/>
                </a:lnTo>
                <a:lnTo>
                  <a:pt x="465074" y="560577"/>
                </a:lnTo>
                <a:lnTo>
                  <a:pt x="401066" y="560577"/>
                </a:lnTo>
                <a:lnTo>
                  <a:pt x="80772" y="428751"/>
                </a:lnTo>
                <a:lnTo>
                  <a:pt x="872235" y="89535"/>
                </a:lnTo>
                <a:lnTo>
                  <a:pt x="966938" y="89535"/>
                </a:lnTo>
                <a:lnTo>
                  <a:pt x="991489" y="32258"/>
                </a:lnTo>
                <a:lnTo>
                  <a:pt x="991235" y="32258"/>
                </a:lnTo>
                <a:lnTo>
                  <a:pt x="992632" y="29337"/>
                </a:lnTo>
                <a:lnTo>
                  <a:pt x="993647" y="26035"/>
                </a:lnTo>
                <a:lnTo>
                  <a:pt x="993647" y="22606"/>
                </a:lnTo>
                <a:lnTo>
                  <a:pt x="991866" y="13823"/>
                </a:lnTo>
                <a:lnTo>
                  <a:pt x="987012" y="6635"/>
                </a:lnTo>
                <a:lnTo>
                  <a:pt x="980759" y="2412"/>
                </a:lnTo>
                <a:lnTo>
                  <a:pt x="961390" y="2412"/>
                </a:lnTo>
                <a:lnTo>
                  <a:pt x="961390" y="2159"/>
                </a:lnTo>
                <a:close/>
              </a:path>
              <a:path w="993775" h="993775">
                <a:moveTo>
                  <a:pt x="953220" y="121538"/>
                </a:moveTo>
                <a:lnTo>
                  <a:pt x="904113" y="121538"/>
                </a:lnTo>
                <a:lnTo>
                  <a:pt x="564896" y="913002"/>
                </a:lnTo>
                <a:lnTo>
                  <a:pt x="613976" y="913002"/>
                </a:lnTo>
                <a:lnTo>
                  <a:pt x="953220" y="121538"/>
                </a:lnTo>
                <a:close/>
              </a:path>
              <a:path w="993775" h="993775">
                <a:moveTo>
                  <a:pt x="338709" y="632333"/>
                </a:moveTo>
                <a:lnTo>
                  <a:pt x="332485" y="632333"/>
                </a:lnTo>
                <a:lnTo>
                  <a:pt x="326897" y="634873"/>
                </a:lnTo>
                <a:lnTo>
                  <a:pt x="96900" y="864742"/>
                </a:lnTo>
                <a:lnTo>
                  <a:pt x="92837" y="868934"/>
                </a:lnTo>
                <a:lnTo>
                  <a:pt x="90297" y="874522"/>
                </a:lnTo>
                <a:lnTo>
                  <a:pt x="90297" y="880745"/>
                </a:lnTo>
                <a:lnTo>
                  <a:pt x="92078" y="889527"/>
                </a:lnTo>
                <a:lnTo>
                  <a:pt x="96932" y="896715"/>
                </a:lnTo>
                <a:lnTo>
                  <a:pt x="104120" y="901569"/>
                </a:lnTo>
                <a:lnTo>
                  <a:pt x="112903" y="903351"/>
                </a:lnTo>
                <a:lnTo>
                  <a:pt x="119125" y="903351"/>
                </a:lnTo>
                <a:lnTo>
                  <a:pt x="124840" y="900811"/>
                </a:lnTo>
                <a:lnTo>
                  <a:pt x="358775" y="666750"/>
                </a:lnTo>
                <a:lnTo>
                  <a:pt x="361315" y="661162"/>
                </a:lnTo>
                <a:lnTo>
                  <a:pt x="361315" y="654938"/>
                </a:lnTo>
                <a:lnTo>
                  <a:pt x="359550" y="646156"/>
                </a:lnTo>
                <a:lnTo>
                  <a:pt x="354726" y="638968"/>
                </a:lnTo>
                <a:lnTo>
                  <a:pt x="347545" y="634114"/>
                </a:lnTo>
                <a:lnTo>
                  <a:pt x="338709" y="632333"/>
                </a:lnTo>
                <a:close/>
              </a:path>
              <a:path w="993775" h="993775">
                <a:moveTo>
                  <a:pt x="361315" y="745236"/>
                </a:moveTo>
                <a:lnTo>
                  <a:pt x="355091" y="745236"/>
                </a:lnTo>
                <a:lnTo>
                  <a:pt x="349377" y="747776"/>
                </a:lnTo>
                <a:lnTo>
                  <a:pt x="273558" y="823722"/>
                </a:lnTo>
                <a:lnTo>
                  <a:pt x="271018" y="829310"/>
                </a:lnTo>
                <a:lnTo>
                  <a:pt x="271018" y="835533"/>
                </a:lnTo>
                <a:lnTo>
                  <a:pt x="272799" y="844369"/>
                </a:lnTo>
                <a:lnTo>
                  <a:pt x="277653" y="851550"/>
                </a:lnTo>
                <a:lnTo>
                  <a:pt x="284841" y="856374"/>
                </a:lnTo>
                <a:lnTo>
                  <a:pt x="293624" y="858138"/>
                </a:lnTo>
                <a:lnTo>
                  <a:pt x="299847" y="858138"/>
                </a:lnTo>
                <a:lnTo>
                  <a:pt x="305434" y="855599"/>
                </a:lnTo>
                <a:lnTo>
                  <a:pt x="381381" y="779779"/>
                </a:lnTo>
                <a:lnTo>
                  <a:pt x="383921" y="774064"/>
                </a:lnTo>
                <a:lnTo>
                  <a:pt x="383921" y="767841"/>
                </a:lnTo>
                <a:lnTo>
                  <a:pt x="382139" y="759059"/>
                </a:lnTo>
                <a:lnTo>
                  <a:pt x="377285" y="751871"/>
                </a:lnTo>
                <a:lnTo>
                  <a:pt x="370097" y="747017"/>
                </a:lnTo>
                <a:lnTo>
                  <a:pt x="361315" y="745236"/>
                </a:lnTo>
                <a:close/>
              </a:path>
              <a:path w="993775" h="993775">
                <a:moveTo>
                  <a:pt x="225806" y="609726"/>
                </a:moveTo>
                <a:lnTo>
                  <a:pt x="219583" y="609726"/>
                </a:lnTo>
                <a:lnTo>
                  <a:pt x="213995" y="612266"/>
                </a:lnTo>
                <a:lnTo>
                  <a:pt x="209772" y="616362"/>
                </a:lnTo>
                <a:lnTo>
                  <a:pt x="187292" y="638968"/>
                </a:lnTo>
                <a:lnTo>
                  <a:pt x="183134" y="643001"/>
                </a:lnTo>
                <a:lnTo>
                  <a:pt x="180594" y="648715"/>
                </a:lnTo>
                <a:lnTo>
                  <a:pt x="180594" y="654938"/>
                </a:lnTo>
                <a:lnTo>
                  <a:pt x="182375" y="663701"/>
                </a:lnTo>
                <a:lnTo>
                  <a:pt x="187229" y="670845"/>
                </a:lnTo>
                <a:lnTo>
                  <a:pt x="194417" y="675655"/>
                </a:lnTo>
                <a:lnTo>
                  <a:pt x="203200" y="677417"/>
                </a:lnTo>
                <a:lnTo>
                  <a:pt x="209550" y="677417"/>
                </a:lnTo>
                <a:lnTo>
                  <a:pt x="215137" y="675004"/>
                </a:lnTo>
                <a:lnTo>
                  <a:pt x="219202" y="670813"/>
                </a:lnTo>
                <a:lnTo>
                  <a:pt x="245872" y="644271"/>
                </a:lnTo>
                <a:lnTo>
                  <a:pt x="248412" y="638556"/>
                </a:lnTo>
                <a:lnTo>
                  <a:pt x="248412" y="632333"/>
                </a:lnTo>
                <a:lnTo>
                  <a:pt x="246630" y="623550"/>
                </a:lnTo>
                <a:lnTo>
                  <a:pt x="241776" y="616362"/>
                </a:lnTo>
                <a:lnTo>
                  <a:pt x="234588" y="611508"/>
                </a:lnTo>
                <a:lnTo>
                  <a:pt x="225806" y="609726"/>
                </a:lnTo>
                <a:close/>
              </a:path>
              <a:path w="993775" h="993775">
                <a:moveTo>
                  <a:pt x="966938" y="89535"/>
                </a:moveTo>
                <a:lnTo>
                  <a:pt x="872235" y="89535"/>
                </a:lnTo>
                <a:lnTo>
                  <a:pt x="401066" y="560577"/>
                </a:lnTo>
                <a:lnTo>
                  <a:pt x="465074" y="560577"/>
                </a:lnTo>
                <a:lnTo>
                  <a:pt x="904113" y="121538"/>
                </a:lnTo>
                <a:lnTo>
                  <a:pt x="953220" y="121538"/>
                </a:lnTo>
                <a:lnTo>
                  <a:pt x="966938" y="89535"/>
                </a:lnTo>
                <a:close/>
              </a:path>
              <a:path w="993775" h="993775">
                <a:moveTo>
                  <a:pt x="971041" y="0"/>
                </a:moveTo>
                <a:lnTo>
                  <a:pt x="967613" y="0"/>
                </a:lnTo>
                <a:lnTo>
                  <a:pt x="964438" y="888"/>
                </a:lnTo>
                <a:lnTo>
                  <a:pt x="961390" y="2412"/>
                </a:lnTo>
                <a:lnTo>
                  <a:pt x="980759" y="2412"/>
                </a:lnTo>
                <a:lnTo>
                  <a:pt x="979824" y="1781"/>
                </a:lnTo>
                <a:lnTo>
                  <a:pt x="971041" y="0"/>
                </a:lnTo>
                <a:close/>
              </a:path>
            </a:pathLst>
          </a:custGeom>
          <a:solidFill>
            <a:srgbClr val="082C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7485" y="1634489"/>
            <a:ext cx="2123440" cy="1066800"/>
          </a:xfrm>
          <a:custGeom>
            <a:avLst/>
            <a:gdLst/>
            <a:ahLst/>
            <a:cxnLst/>
            <a:rect l="l" t="t" r="r" b="b"/>
            <a:pathLst>
              <a:path w="2123440" h="1066800">
                <a:moveTo>
                  <a:pt x="0" y="107569"/>
                </a:moveTo>
                <a:lnTo>
                  <a:pt x="8449" y="65686"/>
                </a:lnTo>
                <a:lnTo>
                  <a:pt x="31496" y="31496"/>
                </a:lnTo>
                <a:lnTo>
                  <a:pt x="65686" y="8449"/>
                </a:lnTo>
                <a:lnTo>
                  <a:pt x="107569" y="0"/>
                </a:lnTo>
                <a:lnTo>
                  <a:pt x="2015363" y="0"/>
                </a:lnTo>
                <a:lnTo>
                  <a:pt x="2057245" y="8449"/>
                </a:lnTo>
                <a:lnTo>
                  <a:pt x="2091436" y="31496"/>
                </a:lnTo>
                <a:lnTo>
                  <a:pt x="2114482" y="65686"/>
                </a:lnTo>
                <a:lnTo>
                  <a:pt x="2122932" y="107569"/>
                </a:lnTo>
                <a:lnTo>
                  <a:pt x="2122932" y="959231"/>
                </a:lnTo>
                <a:lnTo>
                  <a:pt x="2114482" y="1001113"/>
                </a:lnTo>
                <a:lnTo>
                  <a:pt x="2091436" y="1035304"/>
                </a:lnTo>
                <a:lnTo>
                  <a:pt x="2057245" y="1058350"/>
                </a:lnTo>
                <a:lnTo>
                  <a:pt x="2015363" y="1066800"/>
                </a:lnTo>
                <a:lnTo>
                  <a:pt x="107569" y="1066800"/>
                </a:lnTo>
                <a:lnTo>
                  <a:pt x="65686" y="1058350"/>
                </a:lnTo>
                <a:lnTo>
                  <a:pt x="31496" y="1035304"/>
                </a:lnTo>
                <a:lnTo>
                  <a:pt x="8449" y="1001113"/>
                </a:lnTo>
                <a:lnTo>
                  <a:pt x="0" y="959231"/>
                </a:lnTo>
                <a:lnTo>
                  <a:pt x="0" y="107569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568" y="2877311"/>
            <a:ext cx="10962640" cy="2001520"/>
          </a:xfrm>
          <a:custGeom>
            <a:avLst/>
            <a:gdLst/>
            <a:ahLst/>
            <a:cxnLst/>
            <a:rect l="l" t="t" r="r" b="b"/>
            <a:pathLst>
              <a:path w="10962640" h="2001520">
                <a:moveTo>
                  <a:pt x="10628630" y="0"/>
                </a:moveTo>
                <a:lnTo>
                  <a:pt x="333501" y="0"/>
                </a:lnTo>
                <a:lnTo>
                  <a:pt x="284219" y="3616"/>
                </a:lnTo>
                <a:lnTo>
                  <a:pt x="237182" y="14123"/>
                </a:lnTo>
                <a:lnTo>
                  <a:pt x="192905" y="31002"/>
                </a:lnTo>
                <a:lnTo>
                  <a:pt x="151906" y="53738"/>
                </a:lnTo>
                <a:lnTo>
                  <a:pt x="114700" y="81815"/>
                </a:lnTo>
                <a:lnTo>
                  <a:pt x="81802" y="114715"/>
                </a:lnTo>
                <a:lnTo>
                  <a:pt x="53729" y="151923"/>
                </a:lnTo>
                <a:lnTo>
                  <a:pt x="30996" y="192922"/>
                </a:lnTo>
                <a:lnTo>
                  <a:pt x="14120" y="237196"/>
                </a:lnTo>
                <a:lnTo>
                  <a:pt x="3616" y="284228"/>
                </a:lnTo>
                <a:lnTo>
                  <a:pt x="0" y="333501"/>
                </a:lnTo>
                <a:lnTo>
                  <a:pt x="0" y="1667510"/>
                </a:lnTo>
                <a:lnTo>
                  <a:pt x="3616" y="1716783"/>
                </a:lnTo>
                <a:lnTo>
                  <a:pt x="14120" y="1763815"/>
                </a:lnTo>
                <a:lnTo>
                  <a:pt x="30996" y="1808089"/>
                </a:lnTo>
                <a:lnTo>
                  <a:pt x="53729" y="1849088"/>
                </a:lnTo>
                <a:lnTo>
                  <a:pt x="81802" y="1886296"/>
                </a:lnTo>
                <a:lnTo>
                  <a:pt x="114700" y="1919196"/>
                </a:lnTo>
                <a:lnTo>
                  <a:pt x="151906" y="1947273"/>
                </a:lnTo>
                <a:lnTo>
                  <a:pt x="192905" y="1970009"/>
                </a:lnTo>
                <a:lnTo>
                  <a:pt x="237182" y="1986888"/>
                </a:lnTo>
                <a:lnTo>
                  <a:pt x="284219" y="1997395"/>
                </a:lnTo>
                <a:lnTo>
                  <a:pt x="333501" y="2001012"/>
                </a:lnTo>
                <a:lnTo>
                  <a:pt x="10628630" y="2001012"/>
                </a:lnTo>
                <a:lnTo>
                  <a:pt x="10677903" y="1997395"/>
                </a:lnTo>
                <a:lnTo>
                  <a:pt x="10724935" y="1986888"/>
                </a:lnTo>
                <a:lnTo>
                  <a:pt x="10769209" y="1970009"/>
                </a:lnTo>
                <a:lnTo>
                  <a:pt x="10810208" y="1947273"/>
                </a:lnTo>
                <a:lnTo>
                  <a:pt x="10847416" y="1919196"/>
                </a:lnTo>
                <a:lnTo>
                  <a:pt x="10880316" y="1886296"/>
                </a:lnTo>
                <a:lnTo>
                  <a:pt x="10908393" y="1849088"/>
                </a:lnTo>
                <a:lnTo>
                  <a:pt x="10931129" y="1808089"/>
                </a:lnTo>
                <a:lnTo>
                  <a:pt x="10948008" y="1763815"/>
                </a:lnTo>
                <a:lnTo>
                  <a:pt x="10958515" y="1716783"/>
                </a:lnTo>
                <a:lnTo>
                  <a:pt x="10962132" y="1667510"/>
                </a:lnTo>
                <a:lnTo>
                  <a:pt x="10962132" y="333501"/>
                </a:lnTo>
                <a:lnTo>
                  <a:pt x="10958515" y="284228"/>
                </a:lnTo>
                <a:lnTo>
                  <a:pt x="10948008" y="237196"/>
                </a:lnTo>
                <a:lnTo>
                  <a:pt x="10931129" y="192922"/>
                </a:lnTo>
                <a:lnTo>
                  <a:pt x="10908393" y="151923"/>
                </a:lnTo>
                <a:lnTo>
                  <a:pt x="10880316" y="114715"/>
                </a:lnTo>
                <a:lnTo>
                  <a:pt x="10847416" y="81815"/>
                </a:lnTo>
                <a:lnTo>
                  <a:pt x="10810208" y="53738"/>
                </a:lnTo>
                <a:lnTo>
                  <a:pt x="10769209" y="31002"/>
                </a:lnTo>
                <a:lnTo>
                  <a:pt x="10724935" y="14123"/>
                </a:lnTo>
                <a:lnTo>
                  <a:pt x="10677903" y="3616"/>
                </a:lnTo>
                <a:lnTo>
                  <a:pt x="10628630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377" y="1643633"/>
            <a:ext cx="1964689" cy="1066800"/>
          </a:xfrm>
          <a:custGeom>
            <a:avLst/>
            <a:gdLst/>
            <a:ahLst/>
            <a:cxnLst/>
            <a:rect l="l" t="t" r="r" b="b"/>
            <a:pathLst>
              <a:path w="1964689" h="1066800">
                <a:moveTo>
                  <a:pt x="0" y="107568"/>
                </a:moveTo>
                <a:lnTo>
                  <a:pt x="8450" y="65686"/>
                </a:lnTo>
                <a:lnTo>
                  <a:pt x="31497" y="31495"/>
                </a:lnTo>
                <a:lnTo>
                  <a:pt x="65681" y="8449"/>
                </a:lnTo>
                <a:lnTo>
                  <a:pt x="107543" y="0"/>
                </a:lnTo>
                <a:lnTo>
                  <a:pt x="1856866" y="0"/>
                </a:lnTo>
                <a:lnTo>
                  <a:pt x="1898749" y="8449"/>
                </a:lnTo>
                <a:lnTo>
                  <a:pt x="1932939" y="31495"/>
                </a:lnTo>
                <a:lnTo>
                  <a:pt x="1955986" y="65686"/>
                </a:lnTo>
                <a:lnTo>
                  <a:pt x="1964436" y="107568"/>
                </a:lnTo>
                <a:lnTo>
                  <a:pt x="1964436" y="959230"/>
                </a:lnTo>
                <a:lnTo>
                  <a:pt x="1955986" y="1001113"/>
                </a:lnTo>
                <a:lnTo>
                  <a:pt x="1932939" y="1035303"/>
                </a:lnTo>
                <a:lnTo>
                  <a:pt x="1898749" y="1058350"/>
                </a:lnTo>
                <a:lnTo>
                  <a:pt x="1856866" y="1066800"/>
                </a:lnTo>
                <a:lnTo>
                  <a:pt x="107543" y="1066800"/>
                </a:lnTo>
                <a:lnTo>
                  <a:pt x="65681" y="1058350"/>
                </a:lnTo>
                <a:lnTo>
                  <a:pt x="31497" y="1035303"/>
                </a:lnTo>
                <a:lnTo>
                  <a:pt x="8450" y="1001113"/>
                </a:lnTo>
                <a:lnTo>
                  <a:pt x="0" y="959230"/>
                </a:lnTo>
                <a:lnTo>
                  <a:pt x="0" y="107568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47572" y="3195827"/>
            <a:ext cx="1146175" cy="913130"/>
            <a:chOff x="1147572" y="3195827"/>
            <a:chExt cx="1146175" cy="913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572" y="3195827"/>
              <a:ext cx="1146048" cy="912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39012" y="3378707"/>
              <a:ext cx="962025" cy="266700"/>
            </a:xfrm>
            <a:custGeom>
              <a:avLst/>
              <a:gdLst/>
              <a:ahLst/>
              <a:cxnLst/>
              <a:rect l="l" t="t" r="r" b="b"/>
              <a:pathLst>
                <a:path w="962025" h="266700">
                  <a:moveTo>
                    <a:pt x="917194" y="0"/>
                  </a:moveTo>
                  <a:lnTo>
                    <a:pt x="44450" y="0"/>
                  </a:lnTo>
                  <a:lnTo>
                    <a:pt x="27148" y="3498"/>
                  </a:lnTo>
                  <a:lnTo>
                    <a:pt x="13019" y="13033"/>
                  </a:lnTo>
                  <a:lnTo>
                    <a:pt x="3493" y="27164"/>
                  </a:lnTo>
                  <a:lnTo>
                    <a:pt x="0" y="44450"/>
                  </a:lnTo>
                  <a:lnTo>
                    <a:pt x="0" y="222250"/>
                  </a:lnTo>
                  <a:lnTo>
                    <a:pt x="3493" y="239535"/>
                  </a:lnTo>
                  <a:lnTo>
                    <a:pt x="13019" y="253666"/>
                  </a:lnTo>
                  <a:lnTo>
                    <a:pt x="27148" y="263201"/>
                  </a:lnTo>
                  <a:lnTo>
                    <a:pt x="44450" y="266699"/>
                  </a:lnTo>
                  <a:lnTo>
                    <a:pt x="917194" y="266699"/>
                  </a:lnTo>
                  <a:lnTo>
                    <a:pt x="934479" y="263201"/>
                  </a:lnTo>
                  <a:lnTo>
                    <a:pt x="948610" y="253666"/>
                  </a:lnTo>
                  <a:lnTo>
                    <a:pt x="958145" y="239535"/>
                  </a:lnTo>
                  <a:lnTo>
                    <a:pt x="961644" y="222250"/>
                  </a:lnTo>
                  <a:lnTo>
                    <a:pt x="961644" y="44450"/>
                  </a:lnTo>
                  <a:lnTo>
                    <a:pt x="958145" y="27164"/>
                  </a:lnTo>
                  <a:lnTo>
                    <a:pt x="948610" y="13033"/>
                  </a:lnTo>
                  <a:lnTo>
                    <a:pt x="934479" y="3498"/>
                  </a:lnTo>
                  <a:lnTo>
                    <a:pt x="917194" y="0"/>
                  </a:lnTo>
                  <a:close/>
                </a:path>
              </a:pathLst>
            </a:custGeom>
            <a:solidFill>
              <a:srgbClr val="082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7575" y="654812"/>
            <a:ext cx="6428282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60" dirty="0" err="1"/>
              <a:t>Integración</a:t>
            </a:r>
            <a:r>
              <a:rPr lang="es-MX" sz="3500" spc="60" dirty="0"/>
              <a:t> Tecnológica</a:t>
            </a:r>
            <a:endParaRPr sz="3500" dirty="0"/>
          </a:p>
        </p:txBody>
      </p:sp>
      <p:sp>
        <p:nvSpPr>
          <p:cNvPr id="9" name="object 9"/>
          <p:cNvSpPr txBox="1"/>
          <p:nvPr/>
        </p:nvSpPr>
        <p:spPr>
          <a:xfrm>
            <a:off x="995883" y="1884070"/>
            <a:ext cx="1295400" cy="5391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560"/>
              </a:spcBef>
            </a:pPr>
            <a:r>
              <a:rPr sz="1300" b="1" spc="95" dirty="0">
                <a:solidFill>
                  <a:srgbClr val="0A31F7"/>
                </a:solidFill>
                <a:latin typeface="Tahoma"/>
                <a:cs typeface="Tahoma"/>
              </a:rPr>
              <a:t>Web</a:t>
            </a:r>
            <a:r>
              <a:rPr lang="es-MX" sz="1300" b="1" spc="-45" dirty="0">
                <a:solidFill>
                  <a:srgbClr val="0A31F7"/>
                </a:solidFill>
                <a:latin typeface="Tahoma"/>
                <a:cs typeface="Tahoma"/>
              </a:rPr>
              <a:t>App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300" spc="145" dirty="0">
                <a:solidFill>
                  <a:srgbClr val="1F1F1F"/>
                </a:solidFill>
                <a:latin typeface="Verdana"/>
                <a:cs typeface="Verdana"/>
              </a:rPr>
              <a:t>P</a:t>
            </a:r>
            <a:r>
              <a:rPr sz="1300" dirty="0">
                <a:solidFill>
                  <a:srgbClr val="1F1F1F"/>
                </a:solidFill>
                <a:latin typeface="Verdana"/>
                <a:cs typeface="Verdana"/>
              </a:rPr>
              <a:t>roceso</a:t>
            </a:r>
            <a:r>
              <a:rPr sz="13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sz="1300" spc="-114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1F1F1F"/>
                </a:solidFill>
                <a:latin typeface="Verdana"/>
                <a:cs typeface="Verdana"/>
              </a:rPr>
              <a:t>alt</a:t>
            </a:r>
            <a:r>
              <a:rPr sz="1300" spc="-20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1058" y="3423920"/>
            <a:ext cx="717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4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b="1" spc="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900" b="1" spc="3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b="1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00" b="1" dirty="0">
                <a:solidFill>
                  <a:srgbClr val="FFFFFF"/>
                </a:solidFill>
                <a:latin typeface="Tahoma"/>
                <a:cs typeface="Tahoma"/>
              </a:rPr>
              <a:t>fi</a:t>
            </a:r>
            <a:r>
              <a:rPr sz="900" b="1" spc="5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b="1" spc="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4463" y="4312665"/>
            <a:ext cx="13112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sz="1000" b="1" spc="35" dirty="0">
                <a:solidFill>
                  <a:srgbClr val="0A31F7"/>
                </a:solidFill>
                <a:latin typeface="Tahoma"/>
                <a:cs typeface="Tahoma"/>
              </a:rPr>
              <a:t>Customer</a:t>
            </a:r>
            <a:r>
              <a:rPr sz="1000" b="1" spc="-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0A31F7"/>
                </a:solidFill>
                <a:latin typeface="Tahoma"/>
                <a:cs typeface="Tahoma"/>
              </a:rPr>
              <a:t>journey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-135" dirty="0">
                <a:solidFill>
                  <a:srgbClr val="1F1F1F"/>
                </a:solidFill>
                <a:latin typeface="Verdana"/>
                <a:cs typeface="Verdana"/>
              </a:rPr>
              <a:t>(</a:t>
            </a:r>
            <a:r>
              <a:rPr sz="1000" spc="20" dirty="0">
                <a:solidFill>
                  <a:srgbClr val="1F1F1F"/>
                </a:solidFill>
                <a:latin typeface="Verdana"/>
                <a:cs typeface="Verdana"/>
              </a:rPr>
              <a:t>n</a:t>
            </a:r>
            <a:r>
              <a:rPr sz="1000" spc="15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000" spc="35" dirty="0">
                <a:solidFill>
                  <a:srgbClr val="1F1F1F"/>
                </a:solidFill>
                <a:latin typeface="Verdana"/>
                <a:cs typeface="Verdana"/>
              </a:rPr>
              <a:t>c</a:t>
            </a:r>
            <a:r>
              <a:rPr sz="1000" spc="-15" dirty="0">
                <a:solidFill>
                  <a:srgbClr val="1F1F1F"/>
                </a:solidFill>
                <a:latin typeface="Verdana"/>
                <a:cs typeface="Verdana"/>
              </a:rPr>
              <a:t>esi</a:t>
            </a:r>
            <a:r>
              <a:rPr sz="1000" spc="10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000" spc="-15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1F1F1F"/>
                </a:solidFill>
                <a:latin typeface="Verdana"/>
                <a:cs typeface="Verdana"/>
              </a:rPr>
              <a:t>i</a:t>
            </a:r>
            <a:r>
              <a:rPr sz="1000" spc="4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000" spc="2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000" spc="15" dirty="0">
                <a:solidFill>
                  <a:srgbClr val="1F1F1F"/>
                </a:solidFill>
                <a:latin typeface="Verdana"/>
                <a:cs typeface="Verdana"/>
              </a:rPr>
              <a:t>n</a:t>
            </a:r>
            <a:r>
              <a:rPr sz="1000" spc="10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000" spc="-15" dirty="0">
                <a:solidFill>
                  <a:srgbClr val="1F1F1F"/>
                </a:solidFill>
                <a:latin typeface="Verdana"/>
                <a:cs typeface="Verdana"/>
              </a:rPr>
              <a:t>if</a:t>
            </a:r>
            <a:r>
              <a:rPr sz="1000" spc="-20" dirty="0">
                <a:solidFill>
                  <a:srgbClr val="1F1F1F"/>
                </a:solidFill>
                <a:latin typeface="Verdana"/>
                <a:cs typeface="Verdana"/>
              </a:rPr>
              <a:t>i</a:t>
            </a:r>
            <a:r>
              <a:rPr sz="1000" spc="35" dirty="0">
                <a:solidFill>
                  <a:srgbClr val="1F1F1F"/>
                </a:solidFill>
                <a:latin typeface="Verdana"/>
                <a:cs typeface="Verdana"/>
              </a:rPr>
              <a:t>c</a:t>
            </a:r>
            <a:r>
              <a:rPr sz="1000" spc="-25" dirty="0">
                <a:solidFill>
                  <a:srgbClr val="1F1F1F"/>
                </a:solidFill>
                <a:latin typeface="Verdana"/>
                <a:cs typeface="Verdana"/>
              </a:rPr>
              <a:t>ar</a:t>
            </a:r>
            <a:r>
              <a:rPr sz="1000" spc="-130" dirty="0">
                <a:solidFill>
                  <a:srgbClr val="1F1F1F"/>
                </a:solidFill>
                <a:latin typeface="Verdana"/>
                <a:cs typeface="Verdana"/>
              </a:rPr>
              <a:t>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02814" y="3614292"/>
            <a:ext cx="793115" cy="76200"/>
          </a:xfrm>
          <a:custGeom>
            <a:avLst/>
            <a:gdLst/>
            <a:ahLst/>
            <a:cxnLst/>
            <a:rect l="l" t="t" r="r" b="b"/>
            <a:pathLst>
              <a:path w="793114" h="76200">
                <a:moveTo>
                  <a:pt x="774002" y="28574"/>
                </a:moveTo>
                <a:lnTo>
                  <a:pt x="729361" y="28574"/>
                </a:lnTo>
                <a:lnTo>
                  <a:pt x="729361" y="47624"/>
                </a:lnTo>
                <a:lnTo>
                  <a:pt x="716740" y="47653"/>
                </a:lnTo>
                <a:lnTo>
                  <a:pt x="716788" y="76199"/>
                </a:lnTo>
                <a:lnTo>
                  <a:pt x="792861" y="37972"/>
                </a:lnTo>
                <a:lnTo>
                  <a:pt x="774002" y="28574"/>
                </a:lnTo>
                <a:close/>
              </a:path>
              <a:path w="793114" h="76200">
                <a:moveTo>
                  <a:pt x="716708" y="28603"/>
                </a:moveTo>
                <a:lnTo>
                  <a:pt x="0" y="30225"/>
                </a:lnTo>
                <a:lnTo>
                  <a:pt x="0" y="49275"/>
                </a:lnTo>
                <a:lnTo>
                  <a:pt x="716740" y="47653"/>
                </a:lnTo>
                <a:lnTo>
                  <a:pt x="716708" y="28603"/>
                </a:lnTo>
                <a:close/>
              </a:path>
              <a:path w="793114" h="76200">
                <a:moveTo>
                  <a:pt x="729361" y="28574"/>
                </a:moveTo>
                <a:lnTo>
                  <a:pt x="716708" y="28603"/>
                </a:lnTo>
                <a:lnTo>
                  <a:pt x="716740" y="47653"/>
                </a:lnTo>
                <a:lnTo>
                  <a:pt x="729361" y="47624"/>
                </a:lnTo>
                <a:lnTo>
                  <a:pt x="729361" y="28574"/>
                </a:lnTo>
                <a:close/>
              </a:path>
              <a:path w="793114" h="76200">
                <a:moveTo>
                  <a:pt x="716661" y="0"/>
                </a:moveTo>
                <a:lnTo>
                  <a:pt x="716708" y="28603"/>
                </a:lnTo>
                <a:lnTo>
                  <a:pt x="774002" y="28574"/>
                </a:lnTo>
                <a:lnTo>
                  <a:pt x="716661" y="0"/>
                </a:lnTo>
                <a:close/>
              </a:path>
            </a:pathLst>
          </a:custGeom>
          <a:solidFill>
            <a:srgbClr val="606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7428" y="1846833"/>
            <a:ext cx="126111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Llamada</a:t>
            </a:r>
            <a:r>
              <a:rPr sz="1300" b="1" spc="-5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-5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A31F7"/>
                </a:solidFill>
                <a:latin typeface="Tahoma"/>
                <a:cs typeface="Tahoma"/>
              </a:rPr>
              <a:t>API </a:t>
            </a:r>
            <a:r>
              <a:rPr sz="1300" b="1" spc="-36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1F1F1F"/>
                </a:solidFill>
                <a:latin typeface="Verdana"/>
                <a:cs typeface="Verdana"/>
              </a:rPr>
              <a:t>para</a:t>
            </a:r>
            <a:r>
              <a:rPr sz="1300" spc="-11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srgbClr val="1F1F1F"/>
                </a:solidFill>
                <a:latin typeface="Verdana"/>
                <a:cs typeface="Verdana"/>
              </a:rPr>
              <a:t>inicio</a:t>
            </a:r>
            <a:r>
              <a:rPr sz="1300" spc="-11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srgbClr val="1F1F1F"/>
                </a:solidFill>
                <a:latin typeface="Verdana"/>
                <a:cs typeface="Verdana"/>
              </a:rPr>
              <a:t>de  </a:t>
            </a:r>
            <a:r>
              <a:rPr sz="1300" spc="10" dirty="0">
                <a:solidFill>
                  <a:srgbClr val="1F1F1F"/>
                </a:solidFill>
                <a:latin typeface="Verdana"/>
                <a:cs typeface="Verdana"/>
              </a:rPr>
              <a:t>proceso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9609" y="3101720"/>
            <a:ext cx="3263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A31F7"/>
                </a:solidFill>
                <a:latin typeface="Tahoma"/>
                <a:cs typeface="Tahoma"/>
              </a:rPr>
              <a:t>API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4944" y="4321302"/>
            <a:ext cx="1410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25" dirty="0">
                <a:solidFill>
                  <a:srgbClr val="0A31F7"/>
                </a:solidFill>
                <a:latin typeface="Tahoma"/>
                <a:cs typeface="Tahoma"/>
              </a:rPr>
              <a:t>Devuelve</a:t>
            </a:r>
            <a:r>
              <a:rPr sz="1000" b="1" spc="-6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5" dirty="0">
                <a:solidFill>
                  <a:srgbClr val="0A31F7"/>
                </a:solidFill>
                <a:latin typeface="Tahoma"/>
                <a:cs typeface="Tahoma"/>
              </a:rPr>
              <a:t>Token/URL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53228" y="1642872"/>
            <a:ext cx="1925320" cy="3150235"/>
          </a:xfrm>
          <a:custGeom>
            <a:avLst/>
            <a:gdLst/>
            <a:ahLst/>
            <a:cxnLst/>
            <a:rect l="l" t="t" r="r" b="b"/>
            <a:pathLst>
              <a:path w="1925320" h="3150235">
                <a:moveTo>
                  <a:pt x="1730755" y="0"/>
                </a:moveTo>
                <a:lnTo>
                  <a:pt x="194056" y="0"/>
                </a:lnTo>
                <a:lnTo>
                  <a:pt x="149556" y="5124"/>
                </a:lnTo>
                <a:lnTo>
                  <a:pt x="108709" y="19721"/>
                </a:lnTo>
                <a:lnTo>
                  <a:pt x="72678" y="42627"/>
                </a:lnTo>
                <a:lnTo>
                  <a:pt x="42627" y="72678"/>
                </a:lnTo>
                <a:lnTo>
                  <a:pt x="19721" y="108709"/>
                </a:lnTo>
                <a:lnTo>
                  <a:pt x="5124" y="149556"/>
                </a:lnTo>
                <a:lnTo>
                  <a:pt x="0" y="194055"/>
                </a:lnTo>
                <a:lnTo>
                  <a:pt x="0" y="2956052"/>
                </a:lnTo>
                <a:lnTo>
                  <a:pt x="5124" y="3000551"/>
                </a:lnTo>
                <a:lnTo>
                  <a:pt x="19721" y="3041398"/>
                </a:lnTo>
                <a:lnTo>
                  <a:pt x="42627" y="3077429"/>
                </a:lnTo>
                <a:lnTo>
                  <a:pt x="72678" y="3107480"/>
                </a:lnTo>
                <a:lnTo>
                  <a:pt x="108709" y="3130386"/>
                </a:lnTo>
                <a:lnTo>
                  <a:pt x="149556" y="3144983"/>
                </a:lnTo>
                <a:lnTo>
                  <a:pt x="194056" y="3150108"/>
                </a:lnTo>
                <a:lnTo>
                  <a:pt x="1730755" y="3150108"/>
                </a:lnTo>
                <a:lnTo>
                  <a:pt x="1775255" y="3144983"/>
                </a:lnTo>
                <a:lnTo>
                  <a:pt x="1816102" y="3130386"/>
                </a:lnTo>
                <a:lnTo>
                  <a:pt x="1852133" y="3107480"/>
                </a:lnTo>
                <a:lnTo>
                  <a:pt x="1882184" y="3077429"/>
                </a:lnTo>
                <a:lnTo>
                  <a:pt x="1905090" y="3041398"/>
                </a:lnTo>
                <a:lnTo>
                  <a:pt x="1919687" y="3000551"/>
                </a:lnTo>
                <a:lnTo>
                  <a:pt x="1924812" y="2956052"/>
                </a:lnTo>
                <a:lnTo>
                  <a:pt x="1924812" y="194055"/>
                </a:lnTo>
                <a:lnTo>
                  <a:pt x="1919687" y="149556"/>
                </a:lnTo>
                <a:lnTo>
                  <a:pt x="1905090" y="108709"/>
                </a:lnTo>
                <a:lnTo>
                  <a:pt x="1882184" y="72678"/>
                </a:lnTo>
                <a:lnTo>
                  <a:pt x="1852133" y="42627"/>
                </a:lnTo>
                <a:lnTo>
                  <a:pt x="1816102" y="19721"/>
                </a:lnTo>
                <a:lnTo>
                  <a:pt x="1775255" y="5124"/>
                </a:lnTo>
                <a:lnTo>
                  <a:pt x="1730755" y="0"/>
                </a:lnTo>
                <a:close/>
              </a:path>
            </a:pathLst>
          </a:custGeom>
          <a:solidFill>
            <a:srgbClr val="1F2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9450" y="2473363"/>
            <a:ext cx="1690624" cy="123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b="1" spc="-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rela</a:t>
            </a:r>
            <a:r>
              <a:rPr sz="16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de  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1600" b="1" spc="-35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600" b="1" spc="-45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600" b="1" spc="-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caci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600" dirty="0">
              <a:latin typeface="Verdana"/>
              <a:cs typeface="Verdana"/>
            </a:endParaRPr>
          </a:p>
          <a:p>
            <a:pPr marL="175260" marR="176530" algn="ctr">
              <a:lnSpc>
                <a:spcPct val="100000"/>
              </a:lnSpc>
              <a:spcBef>
                <a:spcPts val="970"/>
              </a:spcBef>
            </a:pPr>
            <a:r>
              <a:rPr sz="1300" spc="145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300" spc="-20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300" spc="-25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300" spc="-10" dirty="0" err="1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300" dirty="0" err="1">
                <a:solidFill>
                  <a:srgbClr val="FFFFFF"/>
                </a:solidFill>
                <a:latin typeface="Verdana"/>
                <a:cs typeface="Verdana"/>
              </a:rPr>
              <a:t>nalizada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300" spc="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lang="es-MX" sz="1300" spc="15" dirty="0">
                <a:solidFill>
                  <a:srgbClr val="FFFFFF"/>
                </a:solidFill>
                <a:latin typeface="Verdana"/>
                <a:cs typeface="Verdana"/>
              </a:rPr>
              <a:t>ara </a:t>
            </a:r>
            <a:r>
              <a:rPr lang="es-MX" sz="1300" spc="15" dirty="0" err="1">
                <a:solidFill>
                  <a:srgbClr val="FFFFFF"/>
                </a:solidFill>
                <a:latin typeface="Verdana"/>
                <a:cs typeface="Verdana"/>
              </a:rPr>
              <a:t>DetectaTiempo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7165" y="1815211"/>
            <a:ext cx="12553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Finaliza 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la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de</a:t>
            </a:r>
            <a:r>
              <a:rPr sz="1300" b="1" spc="65" dirty="0">
                <a:solidFill>
                  <a:srgbClr val="0A31F7"/>
                </a:solidFill>
                <a:latin typeface="Tahoma"/>
                <a:cs typeface="Tahoma"/>
              </a:rPr>
              <a:t>n</a:t>
            </a:r>
            <a:r>
              <a:rPr sz="1300" b="1" spc="10" dirty="0">
                <a:solidFill>
                  <a:srgbClr val="0A31F7"/>
                </a:solidFill>
                <a:latin typeface="Tahoma"/>
                <a:cs typeface="Tahoma"/>
              </a:rPr>
              <a:t>ti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f</a:t>
            </a:r>
            <a:r>
              <a:rPr sz="1300" b="1" spc="5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c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a</a:t>
            </a:r>
            <a:r>
              <a:rPr sz="1300" b="1" spc="45" dirty="0">
                <a:solidFill>
                  <a:srgbClr val="0A31F7"/>
                </a:solidFill>
                <a:latin typeface="Tahoma"/>
                <a:cs typeface="Tahoma"/>
              </a:rPr>
              <a:t>c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i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ó</a:t>
            </a:r>
            <a:r>
              <a:rPr sz="1300" b="1" spc="60" dirty="0">
                <a:solidFill>
                  <a:srgbClr val="0A31F7"/>
                </a:solidFill>
                <a:latin typeface="Tahoma"/>
                <a:cs typeface="Tahoma"/>
              </a:rPr>
              <a:t>n</a:t>
            </a:r>
            <a:r>
              <a:rPr sz="1300" b="1" spc="-65" dirty="0">
                <a:solidFill>
                  <a:srgbClr val="0A31F7"/>
                </a:solidFill>
                <a:latin typeface="Tahoma"/>
                <a:cs typeface="Tahoma"/>
              </a:rPr>
              <a:t>,  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llamamos </a:t>
            </a:r>
            <a:r>
              <a:rPr sz="1300" b="1" spc="20" dirty="0">
                <a:solidFill>
                  <a:srgbClr val="0A31F7"/>
                </a:solidFill>
                <a:latin typeface="Tahoma"/>
                <a:cs typeface="Tahoma"/>
              </a:rPr>
              <a:t>a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webhook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77578" y="1634489"/>
            <a:ext cx="2123440" cy="1066800"/>
          </a:xfrm>
          <a:custGeom>
            <a:avLst/>
            <a:gdLst/>
            <a:ahLst/>
            <a:cxnLst/>
            <a:rect l="l" t="t" r="r" b="b"/>
            <a:pathLst>
              <a:path w="2123440" h="1066800">
                <a:moveTo>
                  <a:pt x="0" y="107569"/>
                </a:moveTo>
                <a:lnTo>
                  <a:pt x="8449" y="65686"/>
                </a:lnTo>
                <a:lnTo>
                  <a:pt x="31496" y="31496"/>
                </a:lnTo>
                <a:lnTo>
                  <a:pt x="65686" y="8449"/>
                </a:lnTo>
                <a:lnTo>
                  <a:pt x="107569" y="0"/>
                </a:lnTo>
                <a:lnTo>
                  <a:pt x="2015363" y="0"/>
                </a:lnTo>
                <a:lnTo>
                  <a:pt x="2057245" y="8449"/>
                </a:lnTo>
                <a:lnTo>
                  <a:pt x="2091435" y="31496"/>
                </a:lnTo>
                <a:lnTo>
                  <a:pt x="2114482" y="65686"/>
                </a:lnTo>
                <a:lnTo>
                  <a:pt x="2122931" y="107569"/>
                </a:lnTo>
                <a:lnTo>
                  <a:pt x="2122931" y="959231"/>
                </a:lnTo>
                <a:lnTo>
                  <a:pt x="2114482" y="1001113"/>
                </a:lnTo>
                <a:lnTo>
                  <a:pt x="2091435" y="1035304"/>
                </a:lnTo>
                <a:lnTo>
                  <a:pt x="2057245" y="1058350"/>
                </a:lnTo>
                <a:lnTo>
                  <a:pt x="2015363" y="1066800"/>
                </a:lnTo>
                <a:lnTo>
                  <a:pt x="107569" y="1066800"/>
                </a:lnTo>
                <a:lnTo>
                  <a:pt x="65686" y="1058350"/>
                </a:lnTo>
                <a:lnTo>
                  <a:pt x="31495" y="1035304"/>
                </a:lnTo>
                <a:lnTo>
                  <a:pt x="8449" y="1001113"/>
                </a:lnTo>
                <a:lnTo>
                  <a:pt x="0" y="959231"/>
                </a:lnTo>
                <a:lnTo>
                  <a:pt x="0" y="107569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988295" y="3102864"/>
            <a:ext cx="1146175" cy="914400"/>
            <a:chOff x="9988295" y="3102864"/>
            <a:chExt cx="1146175" cy="9144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8295" y="3102864"/>
              <a:ext cx="1146048" cy="9144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1259" y="3287268"/>
              <a:ext cx="962025" cy="266700"/>
            </a:xfrm>
            <a:custGeom>
              <a:avLst/>
              <a:gdLst/>
              <a:ahLst/>
              <a:cxnLst/>
              <a:rect l="l" t="t" r="r" b="b"/>
              <a:pathLst>
                <a:path w="962025" h="266700">
                  <a:moveTo>
                    <a:pt x="917194" y="0"/>
                  </a:moveTo>
                  <a:lnTo>
                    <a:pt x="44450" y="0"/>
                  </a:lnTo>
                  <a:lnTo>
                    <a:pt x="27164" y="3498"/>
                  </a:lnTo>
                  <a:lnTo>
                    <a:pt x="13033" y="13033"/>
                  </a:lnTo>
                  <a:lnTo>
                    <a:pt x="3498" y="27164"/>
                  </a:lnTo>
                  <a:lnTo>
                    <a:pt x="0" y="44450"/>
                  </a:lnTo>
                  <a:lnTo>
                    <a:pt x="0" y="222250"/>
                  </a:lnTo>
                  <a:lnTo>
                    <a:pt x="3498" y="239535"/>
                  </a:lnTo>
                  <a:lnTo>
                    <a:pt x="13033" y="253666"/>
                  </a:lnTo>
                  <a:lnTo>
                    <a:pt x="27164" y="263201"/>
                  </a:lnTo>
                  <a:lnTo>
                    <a:pt x="44450" y="266700"/>
                  </a:lnTo>
                  <a:lnTo>
                    <a:pt x="917194" y="266700"/>
                  </a:lnTo>
                  <a:lnTo>
                    <a:pt x="934479" y="263201"/>
                  </a:lnTo>
                  <a:lnTo>
                    <a:pt x="948610" y="253666"/>
                  </a:lnTo>
                  <a:lnTo>
                    <a:pt x="958145" y="239535"/>
                  </a:lnTo>
                  <a:lnTo>
                    <a:pt x="961644" y="222250"/>
                  </a:lnTo>
                  <a:lnTo>
                    <a:pt x="961644" y="44450"/>
                  </a:lnTo>
                  <a:lnTo>
                    <a:pt x="958145" y="27164"/>
                  </a:lnTo>
                  <a:lnTo>
                    <a:pt x="948610" y="13033"/>
                  </a:lnTo>
                  <a:lnTo>
                    <a:pt x="934479" y="3498"/>
                  </a:lnTo>
                  <a:lnTo>
                    <a:pt x="917194" y="0"/>
                  </a:lnTo>
                  <a:close/>
                </a:path>
              </a:pathLst>
            </a:custGeom>
            <a:solidFill>
              <a:srgbClr val="082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914890" y="1875179"/>
            <a:ext cx="1295400" cy="73609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560"/>
              </a:spcBef>
            </a:pPr>
            <a:r>
              <a:rPr sz="1300" b="1" spc="95" dirty="0">
                <a:solidFill>
                  <a:srgbClr val="0A31F7"/>
                </a:solidFill>
                <a:latin typeface="Tahoma"/>
                <a:cs typeface="Tahoma"/>
              </a:rPr>
              <a:t>Web</a:t>
            </a:r>
            <a:r>
              <a:rPr lang="es-MX" sz="1300" b="1" spc="-45" dirty="0">
                <a:solidFill>
                  <a:srgbClr val="0A31F7"/>
                </a:solidFill>
                <a:latin typeface="Tahoma"/>
                <a:cs typeface="Tahoma"/>
              </a:rPr>
              <a:t>App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lang="es-MX" sz="1300" spc="145" dirty="0">
                <a:solidFill>
                  <a:srgbClr val="1F1F1F"/>
                </a:solidFill>
                <a:latin typeface="Verdana"/>
                <a:cs typeface="Verdana"/>
              </a:rPr>
              <a:t>Finalizar el Proceso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04423" y="3331540"/>
            <a:ext cx="11683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FFFFFF"/>
                </a:solidFill>
                <a:latin typeface="Tahoma"/>
                <a:cs typeface="Tahoma"/>
              </a:rPr>
              <a:t>...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39045" y="4312665"/>
            <a:ext cx="18459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30" dirty="0">
                <a:solidFill>
                  <a:srgbClr val="0A31F7"/>
                </a:solidFill>
                <a:latin typeface="Tahoma"/>
                <a:cs typeface="Tahoma"/>
              </a:rPr>
              <a:t>Continua</a:t>
            </a:r>
            <a:r>
              <a:rPr sz="1000" b="1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0A31F7"/>
                </a:solidFill>
                <a:latin typeface="Tahoma"/>
                <a:cs typeface="Tahoma"/>
              </a:rPr>
              <a:t>customer</a:t>
            </a:r>
            <a:r>
              <a:rPr sz="1000" b="1" spc="-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0A31F7"/>
                </a:solidFill>
                <a:latin typeface="Tahoma"/>
                <a:cs typeface="Tahoma"/>
              </a:rPr>
              <a:t>journey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50258" y="3614292"/>
            <a:ext cx="793115" cy="76200"/>
          </a:xfrm>
          <a:custGeom>
            <a:avLst/>
            <a:gdLst/>
            <a:ahLst/>
            <a:cxnLst/>
            <a:rect l="l" t="t" r="r" b="b"/>
            <a:pathLst>
              <a:path w="793114" h="76200">
                <a:moveTo>
                  <a:pt x="774002" y="28574"/>
                </a:moveTo>
                <a:lnTo>
                  <a:pt x="729361" y="28574"/>
                </a:lnTo>
                <a:lnTo>
                  <a:pt x="729361" y="47624"/>
                </a:lnTo>
                <a:lnTo>
                  <a:pt x="716740" y="47653"/>
                </a:lnTo>
                <a:lnTo>
                  <a:pt x="716788" y="76199"/>
                </a:lnTo>
                <a:lnTo>
                  <a:pt x="792861" y="37972"/>
                </a:lnTo>
                <a:lnTo>
                  <a:pt x="774002" y="28574"/>
                </a:lnTo>
                <a:close/>
              </a:path>
              <a:path w="793114" h="76200">
                <a:moveTo>
                  <a:pt x="716708" y="28603"/>
                </a:moveTo>
                <a:lnTo>
                  <a:pt x="0" y="30225"/>
                </a:lnTo>
                <a:lnTo>
                  <a:pt x="0" y="49275"/>
                </a:lnTo>
                <a:lnTo>
                  <a:pt x="716740" y="47653"/>
                </a:lnTo>
                <a:lnTo>
                  <a:pt x="716708" y="28603"/>
                </a:lnTo>
                <a:close/>
              </a:path>
              <a:path w="793114" h="76200">
                <a:moveTo>
                  <a:pt x="729361" y="28574"/>
                </a:moveTo>
                <a:lnTo>
                  <a:pt x="716708" y="28603"/>
                </a:lnTo>
                <a:lnTo>
                  <a:pt x="716740" y="47653"/>
                </a:lnTo>
                <a:lnTo>
                  <a:pt x="729361" y="47624"/>
                </a:lnTo>
                <a:lnTo>
                  <a:pt x="729361" y="28574"/>
                </a:lnTo>
                <a:close/>
              </a:path>
              <a:path w="793114" h="76200">
                <a:moveTo>
                  <a:pt x="716661" y="0"/>
                </a:moveTo>
                <a:lnTo>
                  <a:pt x="716708" y="28603"/>
                </a:lnTo>
                <a:lnTo>
                  <a:pt x="774002" y="28574"/>
                </a:lnTo>
                <a:lnTo>
                  <a:pt x="716661" y="0"/>
                </a:lnTo>
                <a:close/>
              </a:path>
            </a:pathLst>
          </a:custGeom>
          <a:solidFill>
            <a:srgbClr val="606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359" y="3415284"/>
            <a:ext cx="609600" cy="6096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3215" y="3396996"/>
            <a:ext cx="609600" cy="60959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7245857" y="3614292"/>
            <a:ext cx="793115" cy="76200"/>
          </a:xfrm>
          <a:custGeom>
            <a:avLst/>
            <a:gdLst/>
            <a:ahLst/>
            <a:cxnLst/>
            <a:rect l="l" t="t" r="r" b="b"/>
            <a:pathLst>
              <a:path w="793115" h="76200">
                <a:moveTo>
                  <a:pt x="774002" y="28574"/>
                </a:moveTo>
                <a:lnTo>
                  <a:pt x="729361" y="28574"/>
                </a:lnTo>
                <a:lnTo>
                  <a:pt x="729361" y="47624"/>
                </a:lnTo>
                <a:lnTo>
                  <a:pt x="716740" y="47653"/>
                </a:lnTo>
                <a:lnTo>
                  <a:pt x="716788" y="76199"/>
                </a:lnTo>
                <a:lnTo>
                  <a:pt x="792861" y="37972"/>
                </a:lnTo>
                <a:lnTo>
                  <a:pt x="774002" y="28574"/>
                </a:lnTo>
                <a:close/>
              </a:path>
              <a:path w="793115" h="76200">
                <a:moveTo>
                  <a:pt x="716708" y="28603"/>
                </a:moveTo>
                <a:lnTo>
                  <a:pt x="0" y="30225"/>
                </a:lnTo>
                <a:lnTo>
                  <a:pt x="0" y="49275"/>
                </a:lnTo>
                <a:lnTo>
                  <a:pt x="716740" y="47653"/>
                </a:lnTo>
                <a:lnTo>
                  <a:pt x="716708" y="28603"/>
                </a:lnTo>
                <a:close/>
              </a:path>
              <a:path w="793115" h="76200">
                <a:moveTo>
                  <a:pt x="729361" y="28574"/>
                </a:moveTo>
                <a:lnTo>
                  <a:pt x="716708" y="28603"/>
                </a:lnTo>
                <a:lnTo>
                  <a:pt x="716740" y="47653"/>
                </a:lnTo>
                <a:lnTo>
                  <a:pt x="729361" y="47624"/>
                </a:lnTo>
                <a:lnTo>
                  <a:pt x="729361" y="28574"/>
                </a:lnTo>
                <a:close/>
              </a:path>
              <a:path w="793115" h="76200">
                <a:moveTo>
                  <a:pt x="716661" y="0"/>
                </a:moveTo>
                <a:lnTo>
                  <a:pt x="716708" y="28603"/>
                </a:lnTo>
                <a:lnTo>
                  <a:pt x="774002" y="28574"/>
                </a:lnTo>
                <a:lnTo>
                  <a:pt x="716661" y="0"/>
                </a:lnTo>
                <a:close/>
              </a:path>
            </a:pathLst>
          </a:custGeom>
          <a:solidFill>
            <a:srgbClr val="606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92361" y="3614292"/>
            <a:ext cx="793115" cy="76200"/>
          </a:xfrm>
          <a:custGeom>
            <a:avLst/>
            <a:gdLst/>
            <a:ahLst/>
            <a:cxnLst/>
            <a:rect l="l" t="t" r="r" b="b"/>
            <a:pathLst>
              <a:path w="793115" h="76200">
                <a:moveTo>
                  <a:pt x="774002" y="28574"/>
                </a:moveTo>
                <a:lnTo>
                  <a:pt x="729361" y="28574"/>
                </a:lnTo>
                <a:lnTo>
                  <a:pt x="729361" y="47624"/>
                </a:lnTo>
                <a:lnTo>
                  <a:pt x="716740" y="47653"/>
                </a:lnTo>
                <a:lnTo>
                  <a:pt x="716788" y="76199"/>
                </a:lnTo>
                <a:lnTo>
                  <a:pt x="792861" y="37972"/>
                </a:lnTo>
                <a:lnTo>
                  <a:pt x="774002" y="28574"/>
                </a:lnTo>
                <a:close/>
              </a:path>
              <a:path w="793115" h="76200">
                <a:moveTo>
                  <a:pt x="716708" y="28603"/>
                </a:moveTo>
                <a:lnTo>
                  <a:pt x="0" y="30225"/>
                </a:lnTo>
                <a:lnTo>
                  <a:pt x="0" y="49275"/>
                </a:lnTo>
                <a:lnTo>
                  <a:pt x="716740" y="47653"/>
                </a:lnTo>
                <a:lnTo>
                  <a:pt x="716708" y="28603"/>
                </a:lnTo>
                <a:close/>
              </a:path>
              <a:path w="793115" h="76200">
                <a:moveTo>
                  <a:pt x="729361" y="28574"/>
                </a:moveTo>
                <a:lnTo>
                  <a:pt x="716708" y="28603"/>
                </a:lnTo>
                <a:lnTo>
                  <a:pt x="716740" y="47653"/>
                </a:lnTo>
                <a:lnTo>
                  <a:pt x="729361" y="47624"/>
                </a:lnTo>
                <a:lnTo>
                  <a:pt x="729361" y="28574"/>
                </a:lnTo>
                <a:close/>
              </a:path>
              <a:path w="793115" h="76200">
                <a:moveTo>
                  <a:pt x="716661" y="0"/>
                </a:moveTo>
                <a:lnTo>
                  <a:pt x="716708" y="28603"/>
                </a:lnTo>
                <a:lnTo>
                  <a:pt x="774002" y="28574"/>
                </a:lnTo>
                <a:lnTo>
                  <a:pt x="716661" y="0"/>
                </a:lnTo>
                <a:close/>
              </a:path>
            </a:pathLst>
          </a:custGeom>
          <a:solidFill>
            <a:srgbClr val="606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95422" y="1643633"/>
            <a:ext cx="1964689" cy="1066800"/>
          </a:xfrm>
          <a:custGeom>
            <a:avLst/>
            <a:gdLst/>
            <a:ahLst/>
            <a:cxnLst/>
            <a:rect l="l" t="t" r="r" b="b"/>
            <a:pathLst>
              <a:path w="1964689" h="1066800">
                <a:moveTo>
                  <a:pt x="0" y="107568"/>
                </a:moveTo>
                <a:lnTo>
                  <a:pt x="8449" y="65686"/>
                </a:lnTo>
                <a:lnTo>
                  <a:pt x="31495" y="31495"/>
                </a:lnTo>
                <a:lnTo>
                  <a:pt x="65686" y="8449"/>
                </a:lnTo>
                <a:lnTo>
                  <a:pt x="107568" y="0"/>
                </a:lnTo>
                <a:lnTo>
                  <a:pt x="1856866" y="0"/>
                </a:lnTo>
                <a:lnTo>
                  <a:pt x="1898749" y="8449"/>
                </a:lnTo>
                <a:lnTo>
                  <a:pt x="1932939" y="31495"/>
                </a:lnTo>
                <a:lnTo>
                  <a:pt x="1955986" y="65686"/>
                </a:lnTo>
                <a:lnTo>
                  <a:pt x="1964436" y="107568"/>
                </a:lnTo>
                <a:lnTo>
                  <a:pt x="1964436" y="959230"/>
                </a:lnTo>
                <a:lnTo>
                  <a:pt x="1955986" y="1001113"/>
                </a:lnTo>
                <a:lnTo>
                  <a:pt x="1932939" y="1035303"/>
                </a:lnTo>
                <a:lnTo>
                  <a:pt x="1898749" y="1058350"/>
                </a:lnTo>
                <a:lnTo>
                  <a:pt x="1856866" y="1066800"/>
                </a:lnTo>
                <a:lnTo>
                  <a:pt x="107568" y="1066800"/>
                </a:lnTo>
                <a:lnTo>
                  <a:pt x="65686" y="1058350"/>
                </a:lnTo>
                <a:lnTo>
                  <a:pt x="31496" y="1035303"/>
                </a:lnTo>
                <a:lnTo>
                  <a:pt x="8449" y="1001113"/>
                </a:lnTo>
                <a:lnTo>
                  <a:pt x="0" y="959230"/>
                </a:lnTo>
                <a:lnTo>
                  <a:pt x="0" y="107568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464297" y="4321302"/>
            <a:ext cx="19907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b="1" spc="30" dirty="0">
                <a:solidFill>
                  <a:srgbClr val="0A31F7"/>
                </a:solidFill>
                <a:latin typeface="Tahoma"/>
                <a:cs typeface="Tahoma"/>
              </a:rPr>
              <a:t>Descarga </a:t>
            </a:r>
            <a:r>
              <a:rPr sz="1000" b="1" spc="5" dirty="0">
                <a:solidFill>
                  <a:srgbClr val="0A31F7"/>
                </a:solidFill>
                <a:latin typeface="Tahoma"/>
                <a:cs typeface="Tahoma"/>
              </a:rPr>
              <a:t>la </a:t>
            </a:r>
            <a:r>
              <a:rPr sz="1000" b="1" spc="25" dirty="0">
                <a:solidFill>
                  <a:srgbClr val="0A31F7"/>
                </a:solidFill>
                <a:latin typeface="Tahoma"/>
                <a:cs typeface="Tahoma"/>
              </a:rPr>
              <a:t>información </a:t>
            </a:r>
            <a:r>
              <a:rPr sz="1000" b="1" spc="3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25" dirty="0">
                <a:solidFill>
                  <a:srgbClr val="0A31F7"/>
                </a:solidFill>
                <a:latin typeface="Tahoma"/>
                <a:cs typeface="Tahoma"/>
              </a:rPr>
              <a:t>obtenida</a:t>
            </a:r>
            <a:r>
              <a:rPr sz="1000" b="1" spc="7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35" dirty="0">
                <a:solidFill>
                  <a:srgbClr val="0A31F7"/>
                </a:solidFill>
                <a:latin typeface="Tahoma"/>
                <a:cs typeface="Tahoma"/>
              </a:rPr>
              <a:t>en</a:t>
            </a:r>
            <a:r>
              <a:rPr sz="1000" b="1" spc="4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10" dirty="0">
                <a:solidFill>
                  <a:srgbClr val="0A31F7"/>
                </a:solidFill>
                <a:latin typeface="Tahoma"/>
                <a:cs typeface="Tahoma"/>
              </a:rPr>
              <a:t>el</a:t>
            </a:r>
            <a:r>
              <a:rPr sz="1000" b="1" spc="5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b="1" spc="20" dirty="0">
                <a:solidFill>
                  <a:srgbClr val="0A31F7"/>
                </a:solidFill>
                <a:latin typeface="Tahoma"/>
                <a:cs typeface="Tahoma"/>
              </a:rPr>
              <a:t>proceso. </a:t>
            </a:r>
            <a:r>
              <a:rPr sz="1000" b="1" spc="2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000" spc="-135" dirty="0">
                <a:latin typeface="Verdana"/>
                <a:cs typeface="Verdana"/>
              </a:rPr>
              <a:t>(</a:t>
            </a:r>
            <a:r>
              <a:rPr sz="1000" spc="-40" dirty="0">
                <a:latin typeface="Verdana"/>
                <a:cs typeface="Verdana"/>
              </a:rPr>
              <a:t>v</a:t>
            </a:r>
            <a:r>
              <a:rPr sz="1000" spc="-25" dirty="0">
                <a:latin typeface="Verdana"/>
                <a:cs typeface="Verdana"/>
              </a:rPr>
              <a:t>i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-45" dirty="0">
                <a:latin typeface="Verdana"/>
                <a:cs typeface="Verdana"/>
              </a:rPr>
              <a:t>eo,</a:t>
            </a:r>
            <a:r>
              <a:rPr sz="1000" spc="-7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foto</a:t>
            </a:r>
            <a:r>
              <a:rPr sz="1000" dirty="0">
                <a:latin typeface="Verdana"/>
                <a:cs typeface="Verdana"/>
              </a:rPr>
              <a:t>s</a:t>
            </a:r>
            <a:r>
              <a:rPr sz="1000" spc="-155" dirty="0">
                <a:latin typeface="Verdana"/>
                <a:cs typeface="Verdana"/>
              </a:rPr>
              <a:t>,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spc="45" dirty="0">
                <a:latin typeface="Verdana"/>
                <a:cs typeface="Verdana"/>
              </a:rPr>
              <a:t>d</a:t>
            </a:r>
            <a:r>
              <a:rPr sz="1000" spc="-5" dirty="0">
                <a:latin typeface="Verdana"/>
                <a:cs typeface="Verdana"/>
              </a:rPr>
              <a:t>at</a:t>
            </a:r>
            <a:r>
              <a:rPr sz="1000" spc="-10" dirty="0">
                <a:latin typeface="Verdana"/>
                <a:cs typeface="Verdana"/>
              </a:rPr>
              <a:t>os</a:t>
            </a:r>
            <a:r>
              <a:rPr sz="1000" spc="-155" dirty="0">
                <a:latin typeface="Verdana"/>
                <a:cs typeface="Verdana"/>
              </a:rPr>
              <a:t>,</a:t>
            </a:r>
            <a:r>
              <a:rPr sz="1000" spc="-110" dirty="0">
                <a:latin typeface="Verdana"/>
                <a:cs typeface="Verdana"/>
              </a:rPr>
              <a:t> </a:t>
            </a:r>
            <a:r>
              <a:rPr sz="1000" spc="-35" dirty="0">
                <a:latin typeface="Verdana"/>
                <a:cs typeface="Verdana"/>
              </a:rPr>
              <a:t>s</a:t>
            </a:r>
            <a:r>
              <a:rPr sz="1000" spc="-5" dirty="0">
                <a:latin typeface="Verdana"/>
                <a:cs typeface="Verdana"/>
              </a:rPr>
              <a:t>e</a:t>
            </a:r>
            <a:r>
              <a:rPr sz="1000" spc="-15" dirty="0">
                <a:latin typeface="Verdana"/>
                <a:cs typeface="Verdana"/>
              </a:rPr>
              <a:t>ll</a:t>
            </a:r>
            <a:r>
              <a:rPr sz="1000" spc="-10" dirty="0">
                <a:latin typeface="Verdana"/>
                <a:cs typeface="Verdana"/>
              </a:rPr>
              <a:t>os</a:t>
            </a:r>
            <a:r>
              <a:rPr sz="1000" spc="-155" dirty="0">
                <a:latin typeface="Verdana"/>
                <a:cs typeface="Verdana"/>
              </a:rPr>
              <a:t>,</a:t>
            </a:r>
            <a:r>
              <a:rPr sz="1000" spc="-75" dirty="0">
                <a:latin typeface="Verdana"/>
                <a:cs typeface="Verdana"/>
              </a:rPr>
              <a:t> </a:t>
            </a:r>
            <a:r>
              <a:rPr sz="1000" spc="15" dirty="0">
                <a:latin typeface="Verdana"/>
                <a:cs typeface="Verdana"/>
              </a:rPr>
              <a:t>etc</a:t>
            </a:r>
            <a:r>
              <a:rPr sz="1000" spc="-175" dirty="0">
                <a:latin typeface="Verdana"/>
                <a:cs typeface="Verdana"/>
              </a:rPr>
              <a:t>…</a:t>
            </a:r>
            <a:r>
              <a:rPr sz="1000" spc="-130" dirty="0">
                <a:latin typeface="Verdana"/>
                <a:cs typeface="Verdana"/>
              </a:rPr>
              <a:t>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9546" y="5152847"/>
            <a:ext cx="10722610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5" dirty="0">
                <a:latin typeface="Verdana"/>
                <a:cs typeface="Verdana"/>
              </a:rPr>
              <a:t>Nuestra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arquitectura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“</a:t>
            </a:r>
            <a:r>
              <a:rPr sz="1300" b="1" spc="40" dirty="0">
                <a:solidFill>
                  <a:srgbClr val="0A31F7"/>
                </a:solidFill>
                <a:latin typeface="Tahoma"/>
                <a:cs typeface="Tahoma"/>
              </a:rPr>
              <a:t>LOW</a:t>
            </a:r>
            <a:r>
              <a:rPr sz="1300" b="1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0A31F7"/>
                </a:solidFill>
                <a:latin typeface="Tahoma"/>
                <a:cs typeface="Tahoma"/>
              </a:rPr>
              <a:t>CODE”</a:t>
            </a:r>
            <a:r>
              <a:rPr sz="1300" b="1" spc="25" dirty="0">
                <a:solidFill>
                  <a:srgbClr val="3745ED"/>
                </a:solidFill>
                <a:latin typeface="Tahoma"/>
                <a:cs typeface="Tahoma"/>
              </a:rPr>
              <a:t>,</a:t>
            </a:r>
            <a:r>
              <a:rPr sz="1300" b="1" spc="-20" dirty="0">
                <a:solidFill>
                  <a:srgbClr val="3745ED"/>
                </a:solidFill>
                <a:latin typeface="Tahoma"/>
                <a:cs typeface="Tahoma"/>
              </a:rPr>
              <a:t> </a:t>
            </a:r>
            <a:r>
              <a:rPr sz="1300" spc="20" dirty="0">
                <a:latin typeface="Verdana"/>
                <a:cs typeface="Verdana"/>
              </a:rPr>
              <a:t>permite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integración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vía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API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una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manera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sencilla,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fácil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sin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coste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adicional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para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cliente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por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diferentes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canales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como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pueden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ser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Whatsapp,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5" dirty="0">
                <a:latin typeface="Verdana"/>
                <a:cs typeface="Verdana"/>
              </a:rPr>
              <a:t>Instagram,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Telegraf,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65" dirty="0">
                <a:latin typeface="Verdana"/>
                <a:cs typeface="Verdana"/>
              </a:rPr>
              <a:t>SMS,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Web,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10" dirty="0">
                <a:latin typeface="Verdana"/>
                <a:cs typeface="Verdana"/>
              </a:rPr>
              <a:t>…..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5309" y="5769471"/>
            <a:ext cx="704741" cy="70301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8323" y="5818632"/>
            <a:ext cx="608076" cy="6080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9567" y="5765291"/>
            <a:ext cx="677682" cy="69803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6747" y="5789676"/>
            <a:ext cx="662940" cy="66446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6200" y="5795771"/>
            <a:ext cx="630935" cy="6309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967" y="2939618"/>
            <a:ext cx="513905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150" dirty="0">
                <a:solidFill>
                  <a:srgbClr val="FFFFFF"/>
                </a:solidFill>
                <a:latin typeface="Tahoma"/>
                <a:cs typeface="Tahoma"/>
              </a:rPr>
              <a:t>Stack</a:t>
            </a:r>
            <a:r>
              <a:rPr sz="42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250" b="1" spc="170" dirty="0">
                <a:solidFill>
                  <a:srgbClr val="FFFFFF"/>
                </a:solidFill>
                <a:latin typeface="Tahoma"/>
                <a:cs typeface="Tahoma"/>
              </a:rPr>
              <a:t>tecnológico</a:t>
            </a:r>
            <a:endParaRPr sz="42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967" y="3936873"/>
            <a:ext cx="434975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HERR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MIENTAS</a:t>
            </a:r>
            <a:r>
              <a:rPr sz="21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30" dirty="0">
                <a:solidFill>
                  <a:srgbClr val="FFFFFF"/>
                </a:solidFill>
                <a:latin typeface="Arial"/>
                <a:cs typeface="Arial"/>
              </a:rPr>
              <a:t>TECNOLOG</a:t>
            </a:r>
            <a:r>
              <a:rPr sz="2100" b="1" spc="25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b="1" spc="-9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5052" y="2758439"/>
            <a:ext cx="3697224" cy="23972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61038" y="6502095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1F1F1F"/>
                </a:solidFill>
                <a:latin typeface="Verdana"/>
                <a:cs typeface="Verdana"/>
              </a:rPr>
              <a:t>22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8004BD-D353-4BFC-9FD2-AD9E5A735B45}"/>
              </a:ext>
            </a:extLst>
          </p:cNvPr>
          <p:cNvSpPr txBox="1"/>
          <p:nvPr/>
        </p:nvSpPr>
        <p:spPr>
          <a:xfrm>
            <a:off x="228600" y="152400"/>
            <a:ext cx="2895600" cy="914400"/>
          </a:xfrm>
          <a:prstGeom prst="rect">
            <a:avLst/>
          </a:prstGeom>
          <a:solidFill>
            <a:srgbClr val="041FA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811" y="6362801"/>
            <a:ext cx="171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1F1F1F"/>
                </a:solidFill>
                <a:latin typeface="Verdana"/>
                <a:cs typeface="Verdana"/>
              </a:rPr>
              <a:t>23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5555" y="1858518"/>
            <a:ext cx="1376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5" dirty="0">
                <a:solidFill>
                  <a:srgbClr val="1F1F1F"/>
                </a:solidFill>
                <a:latin typeface="Tahoma"/>
                <a:cs typeface="Tahoma"/>
              </a:rPr>
              <a:t>BACKEND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1240" y="1858518"/>
            <a:ext cx="1540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5" dirty="0">
                <a:solidFill>
                  <a:srgbClr val="1F1F1F"/>
                </a:solidFill>
              </a:rPr>
              <a:t>FRONTEND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261" y="3118459"/>
            <a:ext cx="1058425" cy="11408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58756" y="909827"/>
            <a:ext cx="1542415" cy="294640"/>
          </a:xfrm>
          <a:prstGeom prst="rect">
            <a:avLst/>
          </a:prstGeom>
          <a:solidFill>
            <a:srgbClr val="3745ED"/>
          </a:solidFill>
        </p:spPr>
        <p:txBody>
          <a:bodyPr vert="horz" wrap="square" lIns="0" tIns="7366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580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STACK</a:t>
            </a:r>
            <a:r>
              <a:rPr sz="9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Verdana"/>
                <a:cs typeface="Verdana"/>
              </a:rPr>
              <a:t>TECNOLÓGI</a:t>
            </a:r>
            <a:r>
              <a:rPr sz="900" spc="3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42547" y="1203960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5">
                <a:moveTo>
                  <a:pt x="152400" y="0"/>
                </a:moveTo>
                <a:lnTo>
                  <a:pt x="0" y="0"/>
                </a:lnTo>
                <a:lnTo>
                  <a:pt x="0" y="153924"/>
                </a:lnTo>
                <a:lnTo>
                  <a:pt x="152400" y="0"/>
                </a:lnTo>
                <a:close/>
              </a:path>
            </a:pathLst>
          </a:custGeom>
          <a:solidFill>
            <a:srgbClr val="1F2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5809" y="5202990"/>
            <a:ext cx="1945940" cy="984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6832" y="3001772"/>
            <a:ext cx="1331201" cy="13553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09088" y="2976372"/>
            <a:ext cx="967739" cy="14554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04642" y="1874647"/>
            <a:ext cx="9328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80" dirty="0">
                <a:solidFill>
                  <a:srgbClr val="1F1F1F"/>
                </a:solidFill>
                <a:latin typeface="Tahoma"/>
                <a:cs typeface="Tahoma"/>
              </a:rPr>
              <a:t>UX</a:t>
            </a:r>
            <a:r>
              <a:rPr sz="2000" b="1" spc="-3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2000" b="1" spc="-370" dirty="0">
                <a:solidFill>
                  <a:srgbClr val="1F1F1F"/>
                </a:solidFill>
                <a:latin typeface="Tahoma"/>
                <a:cs typeface="Tahoma"/>
              </a:rPr>
              <a:t>/</a:t>
            </a:r>
            <a:r>
              <a:rPr sz="2000" b="1" spc="-30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1F1F1F"/>
                </a:solidFill>
                <a:latin typeface="Tahoma"/>
                <a:cs typeface="Tahoma"/>
              </a:rPr>
              <a:t>UI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2" name="Google Shape;131;p27" descr="Imagen">
            <a:extLst>
              <a:ext uri="{FF2B5EF4-FFF2-40B4-BE49-F238E27FC236}">
                <a16:creationId xmlns:a16="http://schemas.microsoft.com/office/drawing/2014/main" id="{91707036-DE7C-41B6-8070-11C6029D53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400" y="173753"/>
            <a:ext cx="3836533" cy="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3041650"/>
            <a:ext cx="2298065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200" dirty="0">
                <a:solidFill>
                  <a:srgbClr val="FFFFFF"/>
                </a:solidFill>
              </a:rPr>
              <a:t>Alcance</a:t>
            </a:r>
            <a:endParaRPr sz="4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2456688"/>
            <a:ext cx="4111752" cy="2630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48845" y="6502095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1F1F1F"/>
                </a:solidFill>
                <a:latin typeface="Verdana"/>
                <a:cs typeface="Verdana"/>
              </a:rPr>
              <a:t>24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D320-F3F8-45DF-8D95-BFCF5A99A446}"/>
              </a:ext>
            </a:extLst>
          </p:cNvPr>
          <p:cNvSpPr txBox="1"/>
          <p:nvPr/>
        </p:nvSpPr>
        <p:spPr>
          <a:xfrm>
            <a:off x="228600" y="152400"/>
            <a:ext cx="2895600" cy="914400"/>
          </a:xfrm>
          <a:prstGeom prst="rect">
            <a:avLst/>
          </a:prstGeom>
          <a:solidFill>
            <a:srgbClr val="041FA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507" y="5045964"/>
            <a:ext cx="1650492" cy="18120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162" y="6373164"/>
            <a:ext cx="1451610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70" dirty="0">
                <a:solidFill>
                  <a:srgbClr val="4D4D4D"/>
                </a:solidFill>
                <a:latin typeface="Verdana"/>
                <a:cs typeface="Verdana"/>
              </a:rPr>
              <a:t>Of</a:t>
            </a:r>
            <a:r>
              <a:rPr sz="1300" spc="-55" dirty="0">
                <a:solidFill>
                  <a:srgbClr val="4D4D4D"/>
                </a:solidFill>
                <a:latin typeface="Verdana"/>
                <a:cs typeface="Verdana"/>
              </a:rPr>
              <a:t>:</a:t>
            </a:r>
            <a:r>
              <a:rPr sz="13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300" b="1" spc="70" dirty="0">
                <a:solidFill>
                  <a:srgbClr val="4D4D4D"/>
                </a:solidFill>
                <a:latin typeface="Tahoma"/>
                <a:cs typeface="Tahoma"/>
              </a:rPr>
              <a:t>0</a:t>
            </a:r>
            <a:r>
              <a:rPr sz="1300" b="1" spc="-175" dirty="0">
                <a:solidFill>
                  <a:srgbClr val="4D4D4D"/>
                </a:solidFill>
                <a:latin typeface="Tahoma"/>
                <a:cs typeface="Tahoma"/>
              </a:rPr>
              <a:t>3</a:t>
            </a:r>
            <a:r>
              <a:rPr lang="es-ES" sz="1300" b="1" spc="-170" dirty="0">
                <a:solidFill>
                  <a:srgbClr val="4D4D4D"/>
                </a:solidFill>
                <a:latin typeface="Tahoma"/>
                <a:cs typeface="Tahoma"/>
              </a:rPr>
              <a:t>24</a:t>
            </a:r>
            <a:r>
              <a:rPr sz="1300" b="1" spc="-70" dirty="0">
                <a:solidFill>
                  <a:srgbClr val="4D4D4D"/>
                </a:solidFill>
                <a:latin typeface="Tahoma"/>
                <a:cs typeface="Tahoma"/>
              </a:rPr>
              <a:t>_</a:t>
            </a:r>
            <a:r>
              <a:rPr sz="1300" b="1" spc="30" dirty="0">
                <a:solidFill>
                  <a:srgbClr val="4D4D4D"/>
                </a:solidFill>
                <a:latin typeface="Tahoma"/>
                <a:cs typeface="Tahoma"/>
              </a:rPr>
              <a:t>MX_0</a:t>
            </a:r>
            <a:r>
              <a:rPr sz="1300" b="1" spc="15" dirty="0">
                <a:solidFill>
                  <a:srgbClr val="4D4D4D"/>
                </a:solidFill>
                <a:latin typeface="Tahoma"/>
                <a:cs typeface="Tahoma"/>
              </a:rPr>
              <a:t>0</a:t>
            </a:r>
            <a:r>
              <a:rPr lang="es-ES" sz="1300" b="1" spc="-310" dirty="0">
                <a:solidFill>
                  <a:srgbClr val="4D4D4D"/>
                </a:solidFill>
                <a:latin typeface="Tahoma"/>
                <a:cs typeface="Tahoma"/>
              </a:rPr>
              <a:t>3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009015"/>
            <a:ext cx="935990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b="1" spc="-70" dirty="0">
                <a:solidFill>
                  <a:srgbClr val="C8D2FC"/>
                </a:solidFill>
                <a:latin typeface="Arial"/>
                <a:cs typeface="Arial"/>
              </a:rPr>
              <a:t>01.</a:t>
            </a:r>
            <a:endParaRPr sz="5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1529" y="1097062"/>
            <a:ext cx="4550410" cy="390334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750"/>
              </a:spcBef>
            </a:pPr>
            <a:r>
              <a:rPr sz="2100" b="1" spc="25" dirty="0">
                <a:solidFill>
                  <a:srgbClr val="082CDB"/>
                </a:solidFill>
                <a:latin typeface="Arial"/>
                <a:cs typeface="Arial"/>
              </a:rPr>
              <a:t>Fr</a:t>
            </a:r>
            <a:r>
              <a:rPr sz="2100" b="1" spc="155" dirty="0">
                <a:solidFill>
                  <a:srgbClr val="082CDB"/>
                </a:solidFill>
                <a:latin typeface="Arial"/>
                <a:cs typeface="Arial"/>
              </a:rPr>
              <a:t>ontend</a:t>
            </a:r>
            <a:r>
              <a:rPr sz="2100" b="1" spc="-190" dirty="0">
                <a:solidFill>
                  <a:srgbClr val="082CDB"/>
                </a:solidFill>
                <a:latin typeface="Arial"/>
                <a:cs typeface="Arial"/>
              </a:rPr>
              <a:t> </a:t>
            </a:r>
            <a:r>
              <a:rPr sz="2100" b="1" spc="290" dirty="0">
                <a:solidFill>
                  <a:srgbClr val="082CDB"/>
                </a:solidFill>
                <a:latin typeface="Arial"/>
                <a:cs typeface="Arial"/>
              </a:rPr>
              <a:t>W</a:t>
            </a:r>
            <a:r>
              <a:rPr sz="2100" b="1" spc="175" dirty="0">
                <a:solidFill>
                  <a:srgbClr val="082CDB"/>
                </a:solidFill>
                <a:latin typeface="Arial"/>
                <a:cs typeface="Arial"/>
              </a:rPr>
              <a:t>e</a:t>
            </a:r>
            <a:r>
              <a:rPr sz="2100" b="1" spc="165" dirty="0">
                <a:solidFill>
                  <a:srgbClr val="082CDB"/>
                </a:solidFill>
                <a:latin typeface="Arial"/>
                <a:cs typeface="Arial"/>
              </a:rPr>
              <a:t>b</a:t>
            </a:r>
            <a:endParaRPr sz="21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465"/>
              </a:spcBef>
            </a:pPr>
            <a:r>
              <a:rPr sz="1600" b="1" spc="85" dirty="0">
                <a:solidFill>
                  <a:srgbClr val="C8D2FC"/>
                </a:solidFill>
                <a:latin typeface="Arial"/>
                <a:cs typeface="Arial"/>
              </a:rPr>
              <a:t>Angular</a:t>
            </a:r>
            <a:endParaRPr sz="16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484"/>
              </a:spcBef>
            </a:pP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Aplicación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10" dirty="0">
                <a:solidFill>
                  <a:srgbClr val="525252"/>
                </a:solidFill>
                <a:latin typeface="Lucida Sans Unicode"/>
                <a:cs typeface="Lucida Sans Unicode"/>
              </a:rPr>
              <a:t>Web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" dirty="0">
                <a:solidFill>
                  <a:srgbClr val="525252"/>
                </a:solidFill>
                <a:latin typeface="Lucida Sans Unicode"/>
                <a:cs typeface="Lucida Sans Unicode"/>
              </a:rPr>
              <a:t>Usuario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(responsive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0" dirty="0">
                <a:solidFill>
                  <a:srgbClr val="525252"/>
                </a:solidFill>
                <a:latin typeface="Lucida Sans Unicode"/>
                <a:cs typeface="Lucida Sans Unicode"/>
              </a:rPr>
              <a:t>web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5" dirty="0">
                <a:solidFill>
                  <a:srgbClr val="525252"/>
                </a:solidFill>
                <a:latin typeface="Lucida Sans Unicode"/>
                <a:cs typeface="Lucida Sans Unicode"/>
              </a:rPr>
              <a:t>mobile)</a:t>
            </a:r>
            <a:endParaRPr sz="1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Arquitectura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securización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75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25" dirty="0">
                <a:solidFill>
                  <a:srgbClr val="525252"/>
                </a:solidFill>
                <a:latin typeface="Lucida Sans Unicode"/>
                <a:cs typeface="Lucida Sans Unicode"/>
              </a:rPr>
              <a:t>Analítica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90" dirty="0">
                <a:solidFill>
                  <a:srgbClr val="525252"/>
                </a:solidFill>
                <a:latin typeface="Lucida Sans Unicode"/>
                <a:cs typeface="Lucida Sans Unicode"/>
              </a:rPr>
              <a:t>accesos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50" dirty="0">
                <a:solidFill>
                  <a:srgbClr val="525252"/>
                </a:solidFill>
                <a:latin typeface="Lucida Sans Unicode"/>
                <a:cs typeface="Lucida Sans Unicode"/>
              </a:rPr>
              <a:t>Pantalla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5" dirty="0">
                <a:solidFill>
                  <a:srgbClr val="525252"/>
                </a:solidFill>
                <a:latin typeface="Lucida Sans Unicode"/>
                <a:cs typeface="Lucida Sans Unicode"/>
              </a:rPr>
              <a:t>resultados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75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Integración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70" dirty="0">
                <a:solidFill>
                  <a:srgbClr val="525252"/>
                </a:solidFill>
                <a:latin typeface="Lucida Sans Unicode"/>
                <a:cs typeface="Lucida Sans Unicode"/>
              </a:rPr>
              <a:t>pasarela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75" dirty="0">
                <a:solidFill>
                  <a:srgbClr val="525252"/>
                </a:solidFill>
                <a:latin typeface="Lucida Sans Unicode"/>
                <a:cs typeface="Lucida Sans Unicode"/>
              </a:rPr>
              <a:t>pagos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Integración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70" dirty="0">
                <a:solidFill>
                  <a:srgbClr val="525252"/>
                </a:solidFill>
                <a:latin typeface="Lucida Sans Unicode"/>
                <a:cs typeface="Lucida Sans Unicode"/>
              </a:rPr>
              <a:t>pasarela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5" dirty="0">
                <a:solidFill>
                  <a:srgbClr val="525252"/>
                </a:solidFill>
                <a:latin typeface="Lucida Sans Unicode"/>
                <a:cs typeface="Lucida Sans Unicode"/>
              </a:rPr>
              <a:t>On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Boarding</a:t>
            </a:r>
            <a:endParaRPr sz="1450">
              <a:latin typeface="Lucida Sans Unicode"/>
              <a:cs typeface="Lucida Sans Unicode"/>
            </a:endParaRPr>
          </a:p>
          <a:p>
            <a:pPr marL="636270" indent="-398780">
              <a:lnSpc>
                <a:spcPct val="100000"/>
              </a:lnSpc>
              <a:spcBef>
                <a:spcPts val="295"/>
              </a:spcBef>
              <a:buSzPct val="75862"/>
              <a:buFont typeface="Times New Roman"/>
              <a:buChar char="●"/>
              <a:tabLst>
                <a:tab pos="636270" algn="l"/>
                <a:tab pos="636905" algn="l"/>
              </a:tabLst>
            </a:pP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Integración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lector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QR/Barcodes</a:t>
            </a:r>
            <a:endParaRPr sz="1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Aplicación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10" dirty="0">
                <a:solidFill>
                  <a:srgbClr val="525252"/>
                </a:solidFill>
                <a:latin typeface="Lucida Sans Unicode"/>
                <a:cs typeface="Lucida Sans Unicode"/>
              </a:rPr>
              <a:t>Web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Administración</a:t>
            </a:r>
            <a:endParaRPr sz="1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Lucida Sans Unicode"/>
              <a:cs typeface="Lucida Sans Unicode"/>
            </a:endParaRPr>
          </a:p>
          <a:p>
            <a:pPr marL="622300" indent="-398145">
              <a:lnSpc>
                <a:spcPct val="100000"/>
              </a:lnSpc>
              <a:spcBef>
                <a:spcPts val="5"/>
              </a:spcBef>
              <a:buSzPct val="75862"/>
              <a:buFont typeface="Times New Roman"/>
              <a:buChar char="●"/>
              <a:tabLst>
                <a:tab pos="621665" algn="l"/>
                <a:tab pos="622300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Arquitectura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securización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95661" y="6386576"/>
            <a:ext cx="172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65" dirty="0">
                <a:solidFill>
                  <a:srgbClr val="1F1F1F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967" y="171703"/>
            <a:ext cx="2367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00" dirty="0">
                <a:solidFill>
                  <a:srgbClr val="1F1F1F"/>
                </a:solidFill>
              </a:rPr>
              <a:t>Alcance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2293366" y="4972913"/>
            <a:ext cx="5361940" cy="1569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10209" indent="-398145">
              <a:lnSpc>
                <a:spcPct val="100000"/>
              </a:lnSpc>
              <a:spcBef>
                <a:spcPts val="3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usuarios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dirty="0">
                <a:solidFill>
                  <a:srgbClr val="525252"/>
                </a:solidFill>
                <a:latin typeface="Lucida Sans Unicode"/>
                <a:cs typeface="Lucida Sans Unicode"/>
              </a:rPr>
              <a:t>roles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Administración</a:t>
            </a:r>
            <a:r>
              <a:rPr sz="1450" spc="-2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resultados/subida</a:t>
            </a:r>
            <a:r>
              <a:rPr sz="1450" spc="-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60" dirty="0">
                <a:solidFill>
                  <a:srgbClr val="525252"/>
                </a:solidFill>
                <a:latin typeface="Lucida Sans Unicode"/>
                <a:cs typeface="Lucida Sans Unicode"/>
              </a:rPr>
              <a:t>documentos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70" dirty="0">
                <a:solidFill>
                  <a:srgbClr val="525252"/>
                </a:solidFill>
                <a:latin typeface="Lucida Sans Unicode"/>
                <a:cs typeface="Lucida Sans Unicode"/>
              </a:rPr>
              <a:t>Descarga</a:t>
            </a:r>
            <a:r>
              <a:rPr sz="1450" spc="-4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50" dirty="0">
                <a:solidFill>
                  <a:srgbClr val="525252"/>
                </a:solidFill>
                <a:latin typeface="Lucida Sans Unicode"/>
                <a:cs typeface="Lucida Sans Unicode"/>
              </a:rPr>
              <a:t>evidencias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70" dirty="0">
                <a:solidFill>
                  <a:srgbClr val="525252"/>
                </a:solidFill>
                <a:latin typeface="Lucida Sans Unicode"/>
                <a:cs typeface="Lucida Sans Unicode"/>
              </a:rPr>
              <a:t>pasarela</a:t>
            </a:r>
            <a:r>
              <a:rPr sz="1450" spc="-4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4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identificación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55" dirty="0">
                <a:solidFill>
                  <a:srgbClr val="525252"/>
                </a:solidFill>
                <a:latin typeface="Lucida Sans Unicode"/>
                <a:cs typeface="Lucida Sans Unicode"/>
              </a:rPr>
              <a:t>pruebas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clínicas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Inventario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" dirty="0">
                <a:solidFill>
                  <a:srgbClr val="525252"/>
                </a:solidFill>
                <a:latin typeface="Lucida Sans Unicode"/>
                <a:cs typeface="Lucida Sans Unicode"/>
              </a:rPr>
              <a:t>tests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(registro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50" dirty="0">
                <a:solidFill>
                  <a:srgbClr val="525252"/>
                </a:solidFill>
                <a:latin typeface="Lucida Sans Unicode"/>
                <a:cs typeface="Lucida Sans Unicode"/>
              </a:rPr>
              <a:t>uso)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55" dirty="0">
                <a:solidFill>
                  <a:srgbClr val="525252"/>
                </a:solidFill>
                <a:latin typeface="Lucida Sans Unicode"/>
                <a:cs typeface="Lucida Sans Unicode"/>
              </a:rPr>
              <a:t>Generación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QR/Barcodes</a:t>
            </a:r>
            <a:r>
              <a:rPr sz="1450" spc="-3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0" dirty="0">
                <a:solidFill>
                  <a:srgbClr val="525252"/>
                </a:solidFill>
                <a:latin typeface="Lucida Sans Unicode"/>
                <a:cs typeface="Lucida Sans Unicode"/>
              </a:rPr>
              <a:t>e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impresión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7318" y="1101979"/>
            <a:ext cx="8959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75" dirty="0">
                <a:solidFill>
                  <a:srgbClr val="082CDB"/>
                </a:solidFill>
                <a:latin typeface="Arial"/>
                <a:cs typeface="Arial"/>
              </a:rPr>
              <a:t>UI</a:t>
            </a:r>
            <a:r>
              <a:rPr sz="2100" b="1" spc="105" dirty="0">
                <a:solidFill>
                  <a:srgbClr val="082CDB"/>
                </a:solidFill>
                <a:latin typeface="Arial"/>
                <a:cs typeface="Arial"/>
              </a:rPr>
              <a:t>X</a:t>
            </a:r>
            <a:r>
              <a:rPr sz="2100" b="1" spc="135" dirty="0">
                <a:solidFill>
                  <a:srgbClr val="082CDB"/>
                </a:solidFill>
                <a:latin typeface="Arial"/>
                <a:cs typeface="Arial"/>
              </a:rPr>
              <a:t>/UI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9154" y="2126081"/>
            <a:ext cx="2472690" cy="13119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10209" indent="-398145">
              <a:lnSpc>
                <a:spcPct val="100000"/>
              </a:lnSpc>
              <a:spcBef>
                <a:spcPts val="3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5" dirty="0">
                <a:solidFill>
                  <a:srgbClr val="525252"/>
                </a:solidFill>
                <a:latin typeface="Lucida Sans Unicode"/>
                <a:cs typeface="Lucida Sans Unicode"/>
              </a:rPr>
              <a:t>Diseño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5" dirty="0">
                <a:solidFill>
                  <a:srgbClr val="525252"/>
                </a:solidFill>
                <a:latin typeface="Lucida Sans Unicode"/>
                <a:cs typeface="Lucida Sans Unicode"/>
              </a:rPr>
              <a:t>app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usuarios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5" dirty="0">
                <a:solidFill>
                  <a:srgbClr val="525252"/>
                </a:solidFill>
                <a:latin typeface="Lucida Sans Unicode"/>
                <a:cs typeface="Lucida Sans Unicode"/>
              </a:rPr>
              <a:t>Diseño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5" dirty="0">
                <a:solidFill>
                  <a:srgbClr val="525252"/>
                </a:solidFill>
                <a:latin typeface="Lucida Sans Unicode"/>
                <a:cs typeface="Lucida Sans Unicode"/>
              </a:rPr>
              <a:t>app</a:t>
            </a:r>
            <a:r>
              <a:rPr sz="1450" spc="-8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65" dirty="0">
                <a:solidFill>
                  <a:srgbClr val="525252"/>
                </a:solidFill>
                <a:latin typeface="Lucida Sans Unicode"/>
                <a:cs typeface="Lucida Sans Unicode"/>
              </a:rPr>
              <a:t>admin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-30" dirty="0">
                <a:solidFill>
                  <a:srgbClr val="525252"/>
                </a:solidFill>
                <a:latin typeface="Lucida Sans Unicode"/>
                <a:cs typeface="Lucida Sans Unicode"/>
              </a:rPr>
              <a:t>Flujos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65" dirty="0">
                <a:solidFill>
                  <a:srgbClr val="525252"/>
                </a:solidFill>
                <a:latin typeface="Lucida Sans Unicode"/>
                <a:cs typeface="Lucida Sans Unicode"/>
              </a:rPr>
              <a:t>Navegación</a:t>
            </a:r>
            <a:endParaRPr sz="145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60" dirty="0">
                <a:solidFill>
                  <a:srgbClr val="525252"/>
                </a:solidFill>
                <a:latin typeface="Lucida Sans Unicode"/>
                <a:cs typeface="Lucida Sans Unicode"/>
              </a:rPr>
              <a:t>Adecuación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85" dirty="0">
                <a:solidFill>
                  <a:srgbClr val="525252"/>
                </a:solidFill>
                <a:latin typeface="Lucida Sans Unicode"/>
                <a:cs typeface="Lucida Sans Unicode"/>
              </a:rPr>
              <a:t>a</a:t>
            </a:r>
            <a:r>
              <a:rPr sz="1450" spc="-8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-30" dirty="0">
                <a:solidFill>
                  <a:srgbClr val="525252"/>
                </a:solidFill>
                <a:latin typeface="Lucida Sans Unicode"/>
                <a:cs typeface="Lucida Sans Unicode"/>
              </a:rPr>
              <a:t>Estilos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endParaRPr sz="1450">
              <a:latin typeface="Lucida Sans Unicode"/>
              <a:cs typeface="Lucida Sans Unicode"/>
            </a:endParaRPr>
          </a:p>
          <a:p>
            <a:pPr marL="410209">
              <a:lnSpc>
                <a:spcPct val="100000"/>
              </a:lnSpc>
              <a:spcBef>
                <a:spcPts val="290"/>
              </a:spcBef>
            </a:pPr>
            <a:r>
              <a:rPr sz="1450" spc="-15" dirty="0">
                <a:solidFill>
                  <a:srgbClr val="525252"/>
                </a:solidFill>
                <a:latin typeface="Lucida Sans Unicode"/>
                <a:cs typeface="Lucida Sans Unicode"/>
              </a:rPr>
              <a:t>l</a:t>
            </a:r>
            <a:r>
              <a:rPr sz="1450" spc="-35" dirty="0">
                <a:solidFill>
                  <a:srgbClr val="525252"/>
                </a:solidFill>
                <a:latin typeface="Lucida Sans Unicode"/>
                <a:cs typeface="Lucida Sans Unicode"/>
              </a:rPr>
              <a:t>o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o</a:t>
            </a:r>
            <a:r>
              <a:rPr sz="1450" spc="-145" dirty="0">
                <a:solidFill>
                  <a:srgbClr val="525252"/>
                </a:solidFill>
                <a:latin typeface="Lucida Sans Unicode"/>
                <a:cs typeface="Lucida Sans Unicode"/>
              </a:rPr>
              <a:t>k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&amp;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feel</a:t>
            </a:r>
            <a:endParaRPr sz="1450">
              <a:latin typeface="Lucida Sans Unicode"/>
              <a:cs typeface="Lucida Sans Unicode"/>
            </a:endParaRPr>
          </a:p>
        </p:txBody>
      </p:sp>
      <p:pic>
        <p:nvPicPr>
          <p:cNvPr id="11" name="Google Shape;131;p27" descr="Imagen">
            <a:extLst>
              <a:ext uri="{FF2B5EF4-FFF2-40B4-BE49-F238E27FC236}">
                <a16:creationId xmlns:a16="http://schemas.microsoft.com/office/drawing/2014/main" id="{943C6F9B-DA32-4E58-8FC4-1B286AE0DD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73753"/>
            <a:ext cx="3836533" cy="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1507" y="5045964"/>
            <a:ext cx="1650492" cy="18120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162" y="6373164"/>
            <a:ext cx="1451610" cy="2167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-70" dirty="0">
                <a:solidFill>
                  <a:srgbClr val="4D4D4D"/>
                </a:solidFill>
                <a:latin typeface="Verdana"/>
                <a:cs typeface="Verdana"/>
              </a:rPr>
              <a:t>Of</a:t>
            </a:r>
            <a:r>
              <a:rPr sz="1300" spc="-55" dirty="0">
                <a:solidFill>
                  <a:srgbClr val="4D4D4D"/>
                </a:solidFill>
                <a:latin typeface="Verdana"/>
                <a:cs typeface="Verdana"/>
              </a:rPr>
              <a:t>:</a:t>
            </a:r>
            <a:r>
              <a:rPr sz="1300" spc="-75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300" b="1" spc="70" dirty="0">
                <a:solidFill>
                  <a:srgbClr val="4D4D4D"/>
                </a:solidFill>
                <a:latin typeface="Tahoma"/>
                <a:cs typeface="Tahoma"/>
              </a:rPr>
              <a:t>0</a:t>
            </a:r>
            <a:r>
              <a:rPr sz="1300" b="1" spc="-175" dirty="0">
                <a:solidFill>
                  <a:srgbClr val="4D4D4D"/>
                </a:solidFill>
                <a:latin typeface="Tahoma"/>
                <a:cs typeface="Tahoma"/>
              </a:rPr>
              <a:t>3</a:t>
            </a:r>
            <a:r>
              <a:rPr lang="es-ES" sz="1300" b="1" spc="-170" dirty="0">
                <a:solidFill>
                  <a:srgbClr val="4D4D4D"/>
                </a:solidFill>
                <a:latin typeface="Tahoma"/>
                <a:cs typeface="Tahoma"/>
              </a:rPr>
              <a:t>24</a:t>
            </a:r>
            <a:r>
              <a:rPr sz="1300" b="1" spc="-70" dirty="0">
                <a:solidFill>
                  <a:srgbClr val="4D4D4D"/>
                </a:solidFill>
                <a:latin typeface="Tahoma"/>
                <a:cs typeface="Tahoma"/>
              </a:rPr>
              <a:t>_</a:t>
            </a:r>
            <a:r>
              <a:rPr sz="1300" b="1" spc="30" dirty="0">
                <a:solidFill>
                  <a:srgbClr val="4D4D4D"/>
                </a:solidFill>
                <a:latin typeface="Tahoma"/>
                <a:cs typeface="Tahoma"/>
              </a:rPr>
              <a:t>MX_0</a:t>
            </a:r>
            <a:r>
              <a:rPr sz="1300" b="1" spc="15" dirty="0">
                <a:solidFill>
                  <a:srgbClr val="4D4D4D"/>
                </a:solidFill>
                <a:latin typeface="Tahoma"/>
                <a:cs typeface="Tahoma"/>
              </a:rPr>
              <a:t>0</a:t>
            </a:r>
            <a:r>
              <a:rPr lang="es-ES" sz="1300" b="1" spc="-310" dirty="0">
                <a:solidFill>
                  <a:srgbClr val="4D4D4D"/>
                </a:solidFill>
                <a:latin typeface="Tahoma"/>
                <a:cs typeface="Tahoma"/>
              </a:rPr>
              <a:t>3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626" y="1800839"/>
            <a:ext cx="2142490" cy="7315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100" b="1" spc="145" dirty="0">
                <a:solidFill>
                  <a:srgbClr val="082CDB"/>
                </a:solidFill>
                <a:latin typeface="Arial"/>
                <a:cs typeface="Arial"/>
              </a:rPr>
              <a:t>Backend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600" b="1" spc="40" dirty="0">
                <a:solidFill>
                  <a:srgbClr val="C8D2FC"/>
                </a:solidFill>
                <a:latin typeface="Arial"/>
                <a:cs typeface="Arial"/>
              </a:rPr>
              <a:t>NextJS</a:t>
            </a:r>
            <a:r>
              <a:rPr sz="1600" b="1" spc="-100" dirty="0">
                <a:solidFill>
                  <a:srgbClr val="C8D2FC"/>
                </a:solidFill>
                <a:latin typeface="Arial"/>
                <a:cs typeface="Arial"/>
              </a:rPr>
              <a:t> </a:t>
            </a:r>
            <a:r>
              <a:rPr sz="1600" b="1" spc="65" dirty="0">
                <a:solidFill>
                  <a:srgbClr val="C8D2FC"/>
                </a:solidFill>
                <a:latin typeface="Arial"/>
                <a:cs typeface="Arial"/>
              </a:rPr>
              <a:t>+</a:t>
            </a:r>
            <a:r>
              <a:rPr sz="1600" b="1" spc="-105" dirty="0">
                <a:solidFill>
                  <a:srgbClr val="C8D2FC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C8D2FC"/>
                </a:solidFill>
                <a:latin typeface="Arial"/>
                <a:cs typeface="Arial"/>
              </a:rPr>
              <a:t>Postg</a:t>
            </a:r>
            <a:r>
              <a:rPr sz="1600" b="1" spc="20" dirty="0">
                <a:solidFill>
                  <a:srgbClr val="C8D2FC"/>
                </a:solidFill>
                <a:latin typeface="Arial"/>
                <a:cs typeface="Arial"/>
              </a:rPr>
              <a:t>reSQ</a:t>
            </a:r>
            <a:r>
              <a:rPr sz="1600" b="1" spc="-220" dirty="0">
                <a:solidFill>
                  <a:srgbClr val="C8D2FC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7463" y="2676499"/>
            <a:ext cx="5285740" cy="288668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0209" indent="-398145">
              <a:lnSpc>
                <a:spcPct val="100000"/>
              </a:lnSpc>
              <a:spcBef>
                <a:spcPts val="37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Arquitectura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50" dirty="0">
                <a:solidFill>
                  <a:srgbClr val="525252"/>
                </a:solidFill>
                <a:latin typeface="Lucida Sans Unicode"/>
                <a:cs typeface="Lucida Sans Unicode"/>
              </a:rPr>
              <a:t>Modelado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Datos</a:t>
            </a:r>
            <a:endParaRPr sz="1450" dirty="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0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Encriptado</a:t>
            </a:r>
            <a:r>
              <a:rPr sz="1450" spc="-6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40" dirty="0">
                <a:solidFill>
                  <a:srgbClr val="525252"/>
                </a:solidFill>
                <a:latin typeface="Lucida Sans Unicode"/>
                <a:cs typeface="Lucida Sans Unicode"/>
              </a:rPr>
              <a:t>y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securización</a:t>
            </a:r>
            <a:endParaRPr sz="1450" dirty="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8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usuarios</a:t>
            </a:r>
            <a:endParaRPr sz="1450" dirty="0">
              <a:latin typeface="Lucida Sans Unicode"/>
              <a:cs typeface="Lucida Sans Unicode"/>
            </a:endParaRPr>
          </a:p>
          <a:p>
            <a:pPr marL="1019810" lvl="1" indent="-398145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○"/>
              <a:tabLst>
                <a:tab pos="1019810" algn="l"/>
                <a:tab pos="1020444" algn="l"/>
              </a:tabLst>
            </a:pPr>
            <a:r>
              <a:rPr sz="1450" dirty="0">
                <a:solidFill>
                  <a:srgbClr val="525252"/>
                </a:solidFill>
                <a:latin typeface="Lucida Sans Unicode"/>
                <a:cs typeface="Lucida Sans Unicode"/>
              </a:rPr>
              <a:t>Registro</a:t>
            </a:r>
            <a:endParaRPr sz="1450" dirty="0">
              <a:latin typeface="Lucida Sans Unicode"/>
              <a:cs typeface="Lucida Sans Unicode"/>
            </a:endParaRPr>
          </a:p>
          <a:p>
            <a:pPr marL="1019810" lvl="1" indent="-398145">
              <a:lnSpc>
                <a:spcPct val="100000"/>
              </a:lnSpc>
              <a:spcBef>
                <a:spcPts val="280"/>
              </a:spcBef>
              <a:buSzPct val="75862"/>
              <a:buFont typeface="Times New Roman"/>
              <a:buChar char="○"/>
              <a:tabLst>
                <a:tab pos="1019810" algn="l"/>
                <a:tab pos="1020444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Detalle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9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usuario</a:t>
            </a:r>
            <a:endParaRPr sz="1450" dirty="0">
              <a:latin typeface="Lucida Sans Unicode"/>
              <a:cs typeface="Lucida Sans Unicode"/>
            </a:endParaRPr>
          </a:p>
          <a:p>
            <a:pPr marL="1019810" lvl="1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○"/>
              <a:tabLst>
                <a:tab pos="1019810" algn="l"/>
                <a:tab pos="1020444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3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resultados/subida</a:t>
            </a:r>
            <a:r>
              <a:rPr sz="1450" spc="-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60" dirty="0">
                <a:solidFill>
                  <a:srgbClr val="525252"/>
                </a:solidFill>
                <a:latin typeface="Lucida Sans Unicode"/>
                <a:cs typeface="Lucida Sans Unicode"/>
              </a:rPr>
              <a:t>documentos</a:t>
            </a:r>
            <a:endParaRPr sz="1450" dirty="0">
              <a:latin typeface="Lucida Sans Unicode"/>
              <a:cs typeface="Lucida Sans Unicode"/>
            </a:endParaRPr>
          </a:p>
          <a:p>
            <a:pPr marL="1019810" lvl="1" indent="-398145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○"/>
              <a:tabLst>
                <a:tab pos="1019810" algn="l"/>
                <a:tab pos="1020444" algn="l"/>
              </a:tabLst>
            </a:pPr>
            <a:r>
              <a:rPr sz="1450" spc="65" dirty="0">
                <a:solidFill>
                  <a:srgbClr val="525252"/>
                </a:solidFill>
                <a:latin typeface="Lucida Sans Unicode"/>
                <a:cs typeface="Lucida Sans Unicode"/>
              </a:rPr>
              <a:t>Pasarela</a:t>
            </a:r>
            <a:r>
              <a:rPr sz="1450" spc="-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8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75" dirty="0">
                <a:solidFill>
                  <a:srgbClr val="525252"/>
                </a:solidFill>
                <a:latin typeface="Lucida Sans Unicode"/>
                <a:cs typeface="Lucida Sans Unicode"/>
              </a:rPr>
              <a:t>pagos</a:t>
            </a:r>
            <a:endParaRPr sz="1450" dirty="0">
              <a:latin typeface="Lucida Sans Unicode"/>
              <a:cs typeface="Lucida Sans Unicode"/>
            </a:endParaRPr>
          </a:p>
          <a:p>
            <a:pPr marL="410209" indent="-398145">
              <a:lnSpc>
                <a:spcPct val="100000"/>
              </a:lnSpc>
              <a:spcBef>
                <a:spcPts val="285"/>
              </a:spcBef>
              <a:buSzPct val="75862"/>
              <a:buFont typeface="Times New Roman"/>
              <a:buChar char="●"/>
              <a:tabLst>
                <a:tab pos="410209" algn="l"/>
                <a:tab pos="410845" algn="l"/>
              </a:tabLst>
            </a:pPr>
            <a:r>
              <a:rPr sz="14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Gestión</a:t>
            </a:r>
            <a:r>
              <a:rPr sz="1450" spc="-4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55" dirty="0">
                <a:solidFill>
                  <a:srgbClr val="525252"/>
                </a:solidFill>
                <a:latin typeface="Lucida Sans Unicode"/>
                <a:cs typeface="Lucida Sans Unicode"/>
              </a:rPr>
              <a:t>pruebas</a:t>
            </a:r>
            <a:r>
              <a:rPr sz="1450" spc="-5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clínicas</a:t>
            </a:r>
            <a:endParaRPr sz="1450" dirty="0">
              <a:latin typeface="Lucida Sans Unicode"/>
              <a:cs typeface="Lucida Sans Unicode"/>
            </a:endParaRPr>
          </a:p>
          <a:p>
            <a:pPr marL="1019810" lvl="1" indent="-398145">
              <a:lnSpc>
                <a:spcPct val="100000"/>
              </a:lnSpc>
              <a:spcBef>
                <a:spcPts val="280"/>
              </a:spcBef>
              <a:buSzPct val="75862"/>
              <a:buFont typeface="Times New Roman"/>
              <a:buChar char="○"/>
              <a:tabLst>
                <a:tab pos="1019810" algn="l"/>
                <a:tab pos="1020444" algn="l"/>
              </a:tabLst>
            </a:pPr>
            <a:r>
              <a:rPr sz="1450" spc="15" dirty="0">
                <a:solidFill>
                  <a:srgbClr val="525252"/>
                </a:solidFill>
                <a:latin typeface="Lucida Sans Unicode"/>
                <a:cs typeface="Lucida Sans Unicode"/>
              </a:rPr>
              <a:t>Inventario</a:t>
            </a:r>
            <a:r>
              <a:rPr sz="1450" spc="-8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10" dirty="0">
                <a:solidFill>
                  <a:srgbClr val="525252"/>
                </a:solidFill>
                <a:latin typeface="Lucida Sans Unicode"/>
                <a:cs typeface="Lucida Sans Unicode"/>
              </a:rPr>
              <a:t>tests</a:t>
            </a:r>
            <a:endParaRPr sz="1450" dirty="0">
              <a:latin typeface="Lucida Sans Unicode"/>
              <a:cs typeface="Lucida Sans Unicode"/>
            </a:endParaRPr>
          </a:p>
          <a:p>
            <a:pPr marL="460375" indent="-448309">
              <a:lnSpc>
                <a:spcPct val="100000"/>
              </a:lnSpc>
              <a:spcBef>
                <a:spcPts val="290"/>
              </a:spcBef>
              <a:buSzPct val="75862"/>
              <a:buFont typeface="Times New Roman"/>
              <a:buChar char="●"/>
              <a:tabLst>
                <a:tab pos="460375" algn="l"/>
                <a:tab pos="461009" algn="l"/>
              </a:tabLst>
            </a:pPr>
            <a:r>
              <a:rPr sz="1450" spc="55" dirty="0">
                <a:solidFill>
                  <a:srgbClr val="525252"/>
                </a:solidFill>
                <a:latin typeface="Lucida Sans Unicode"/>
                <a:cs typeface="Lucida Sans Unicode"/>
              </a:rPr>
              <a:t>Generación</a:t>
            </a:r>
            <a:r>
              <a:rPr sz="1450" spc="-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85" dirty="0">
                <a:solidFill>
                  <a:srgbClr val="525252"/>
                </a:solidFill>
                <a:latin typeface="Lucida Sans Unicode"/>
                <a:cs typeface="Lucida Sans Unicode"/>
              </a:rPr>
              <a:t>de</a:t>
            </a:r>
            <a:r>
              <a:rPr sz="14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50" spc="35" dirty="0">
                <a:solidFill>
                  <a:srgbClr val="525252"/>
                </a:solidFill>
                <a:latin typeface="Lucida Sans Unicode"/>
                <a:cs typeface="Lucida Sans Unicode"/>
              </a:rPr>
              <a:t>QR/Barcode</a:t>
            </a:r>
            <a:endParaRPr lang="es-ES" sz="1450" spc="35" dirty="0">
              <a:solidFill>
                <a:srgbClr val="525252"/>
              </a:solidFill>
              <a:latin typeface="Lucida Sans Unicode"/>
              <a:cs typeface="Lucida Sans Unicode"/>
            </a:endParaRPr>
          </a:p>
          <a:p>
            <a:pPr marL="460375" indent="-448309">
              <a:spcBef>
                <a:spcPts val="290"/>
              </a:spcBef>
              <a:buSzPct val="75862"/>
              <a:buFont typeface="Times New Roman"/>
              <a:buChar char="●"/>
              <a:tabLst>
                <a:tab pos="460375" algn="l"/>
                <a:tab pos="461009" algn="l"/>
              </a:tabLst>
            </a:pPr>
            <a:r>
              <a:rPr lang="es-MX" sz="1450" spc="55" dirty="0">
                <a:solidFill>
                  <a:srgbClr val="525252"/>
                </a:solidFill>
                <a:latin typeface="Lucida Sans Unicode"/>
                <a:cs typeface="Lucida Sans Unicode"/>
              </a:rPr>
              <a:t>Integración con servicio de E-mail certificado</a:t>
            </a:r>
            <a:endParaRPr sz="1450" spc="55" dirty="0">
              <a:solidFill>
                <a:srgbClr val="525252"/>
              </a:solidFill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1729181"/>
            <a:ext cx="1059180" cy="838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00" b="1" spc="254" dirty="0">
                <a:solidFill>
                  <a:srgbClr val="C8D2FC"/>
                </a:solidFill>
                <a:latin typeface="Arial"/>
                <a:cs typeface="Arial"/>
              </a:rPr>
              <a:t>02.</a:t>
            </a:r>
            <a:endParaRPr sz="5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91090" y="6386576"/>
            <a:ext cx="177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45" dirty="0">
                <a:solidFill>
                  <a:srgbClr val="1F1F1F"/>
                </a:solidFill>
                <a:latin typeface="Verdana"/>
                <a:cs typeface="Verdana"/>
              </a:rPr>
              <a:t>26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4967" y="545972"/>
            <a:ext cx="2367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200" dirty="0">
                <a:solidFill>
                  <a:srgbClr val="1F1F1F"/>
                </a:solidFill>
              </a:rPr>
              <a:t>Alcance</a:t>
            </a:r>
            <a:endParaRPr sz="4400"/>
          </a:p>
        </p:txBody>
      </p:sp>
      <p:pic>
        <p:nvPicPr>
          <p:cNvPr id="9" name="Google Shape;131;p27" descr="Imagen">
            <a:extLst>
              <a:ext uri="{FF2B5EF4-FFF2-40B4-BE49-F238E27FC236}">
                <a16:creationId xmlns:a16="http://schemas.microsoft.com/office/drawing/2014/main" id="{9A4D50AE-9251-4EA9-8448-583F8C8151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73753"/>
            <a:ext cx="3836533" cy="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3041650"/>
            <a:ext cx="203073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195" dirty="0">
                <a:solidFill>
                  <a:srgbClr val="FFFFFF"/>
                </a:solidFill>
              </a:rPr>
              <a:t>Equi</a:t>
            </a:r>
            <a:r>
              <a:rPr sz="4250" spc="229" dirty="0">
                <a:solidFill>
                  <a:srgbClr val="FFFFFF"/>
                </a:solidFill>
              </a:rPr>
              <a:t>p</a:t>
            </a:r>
            <a:r>
              <a:rPr sz="4250" spc="175" dirty="0">
                <a:solidFill>
                  <a:srgbClr val="FFFFFF"/>
                </a:solidFill>
              </a:rPr>
              <a:t>o</a:t>
            </a:r>
            <a:endParaRPr sz="4250"/>
          </a:p>
        </p:txBody>
      </p:sp>
      <p:grpSp>
        <p:nvGrpSpPr>
          <p:cNvPr id="3" name="object 3"/>
          <p:cNvGrpSpPr/>
          <p:nvPr/>
        </p:nvGrpSpPr>
        <p:grpSpPr>
          <a:xfrm>
            <a:off x="7239000" y="1438275"/>
            <a:ext cx="4112260" cy="3819525"/>
            <a:chOff x="7239000" y="2456688"/>
            <a:chExt cx="411226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9000" y="2456688"/>
              <a:ext cx="4111752" cy="2630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6031" y="5260848"/>
              <a:ext cx="851916" cy="1014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8260" y="5251704"/>
              <a:ext cx="851916" cy="1024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0488" y="5251704"/>
              <a:ext cx="851916" cy="101345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857990" y="6502095"/>
            <a:ext cx="175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5" dirty="0">
                <a:solidFill>
                  <a:srgbClr val="1F1F1F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D0052C-74F3-41AD-84FD-C08A44121FD8}"/>
              </a:ext>
            </a:extLst>
          </p:cNvPr>
          <p:cNvSpPr txBox="1"/>
          <p:nvPr/>
        </p:nvSpPr>
        <p:spPr>
          <a:xfrm>
            <a:off x="152400" y="152400"/>
            <a:ext cx="3429000" cy="838200"/>
          </a:xfrm>
          <a:prstGeom prst="rect">
            <a:avLst/>
          </a:prstGeom>
          <a:solidFill>
            <a:srgbClr val="041FA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49" y="0"/>
            <a:ext cx="9525" cy="6858000"/>
          </a:xfrm>
          <a:custGeom>
            <a:avLst/>
            <a:gdLst/>
            <a:ahLst/>
            <a:cxnLst/>
            <a:rect l="l" t="t" r="r" b="b"/>
            <a:pathLst>
              <a:path w="9525" h="6858000">
                <a:moveTo>
                  <a:pt x="0" y="6857997"/>
                </a:moveTo>
                <a:lnTo>
                  <a:pt x="9525" y="6857997"/>
                </a:lnTo>
                <a:lnTo>
                  <a:pt x="9525" y="0"/>
                </a:lnTo>
                <a:lnTo>
                  <a:pt x="0" y="0"/>
                </a:lnTo>
                <a:lnTo>
                  <a:pt x="0" y="685799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3100" y="2875788"/>
            <a:ext cx="1153795" cy="1153795"/>
          </a:xfrm>
          <a:custGeom>
            <a:avLst/>
            <a:gdLst/>
            <a:ahLst/>
            <a:cxnLst/>
            <a:rect l="l" t="t" r="r" b="b"/>
            <a:pathLst>
              <a:path w="1153795" h="1153795">
                <a:moveTo>
                  <a:pt x="576833" y="0"/>
                </a:moveTo>
                <a:lnTo>
                  <a:pt x="529532" y="1912"/>
                </a:lnTo>
                <a:lnTo>
                  <a:pt x="483283" y="7551"/>
                </a:lnTo>
                <a:lnTo>
                  <a:pt x="438233" y="16767"/>
                </a:lnTo>
                <a:lnTo>
                  <a:pt x="394533" y="29413"/>
                </a:lnTo>
                <a:lnTo>
                  <a:pt x="352329" y="45338"/>
                </a:lnTo>
                <a:lnTo>
                  <a:pt x="311772" y="64396"/>
                </a:lnTo>
                <a:lnTo>
                  <a:pt x="273009" y="86437"/>
                </a:lnTo>
                <a:lnTo>
                  <a:pt x="236189" y="111312"/>
                </a:lnTo>
                <a:lnTo>
                  <a:pt x="201461" y="138874"/>
                </a:lnTo>
                <a:lnTo>
                  <a:pt x="168973" y="168973"/>
                </a:lnTo>
                <a:lnTo>
                  <a:pt x="138874" y="201461"/>
                </a:lnTo>
                <a:lnTo>
                  <a:pt x="111312" y="236189"/>
                </a:lnTo>
                <a:lnTo>
                  <a:pt x="86437" y="273009"/>
                </a:lnTo>
                <a:lnTo>
                  <a:pt x="64396" y="311772"/>
                </a:lnTo>
                <a:lnTo>
                  <a:pt x="45338" y="352329"/>
                </a:lnTo>
                <a:lnTo>
                  <a:pt x="29413" y="394533"/>
                </a:lnTo>
                <a:lnTo>
                  <a:pt x="16767" y="438233"/>
                </a:lnTo>
                <a:lnTo>
                  <a:pt x="7551" y="483283"/>
                </a:lnTo>
                <a:lnTo>
                  <a:pt x="1912" y="529532"/>
                </a:lnTo>
                <a:lnTo>
                  <a:pt x="0" y="576834"/>
                </a:lnTo>
                <a:lnTo>
                  <a:pt x="1912" y="624135"/>
                </a:lnTo>
                <a:lnTo>
                  <a:pt x="7551" y="670384"/>
                </a:lnTo>
                <a:lnTo>
                  <a:pt x="16767" y="715434"/>
                </a:lnTo>
                <a:lnTo>
                  <a:pt x="29413" y="759134"/>
                </a:lnTo>
                <a:lnTo>
                  <a:pt x="45338" y="801338"/>
                </a:lnTo>
                <a:lnTo>
                  <a:pt x="64396" y="841895"/>
                </a:lnTo>
                <a:lnTo>
                  <a:pt x="86437" y="880658"/>
                </a:lnTo>
                <a:lnTo>
                  <a:pt x="111312" y="917478"/>
                </a:lnTo>
                <a:lnTo>
                  <a:pt x="138874" y="952206"/>
                </a:lnTo>
                <a:lnTo>
                  <a:pt x="168973" y="984694"/>
                </a:lnTo>
                <a:lnTo>
                  <a:pt x="201461" y="1014793"/>
                </a:lnTo>
                <a:lnTo>
                  <a:pt x="236189" y="1042355"/>
                </a:lnTo>
                <a:lnTo>
                  <a:pt x="273009" y="1067230"/>
                </a:lnTo>
                <a:lnTo>
                  <a:pt x="311772" y="1089271"/>
                </a:lnTo>
                <a:lnTo>
                  <a:pt x="352329" y="1108329"/>
                </a:lnTo>
                <a:lnTo>
                  <a:pt x="394533" y="1124254"/>
                </a:lnTo>
                <a:lnTo>
                  <a:pt x="438233" y="1136900"/>
                </a:lnTo>
                <a:lnTo>
                  <a:pt x="483283" y="1146116"/>
                </a:lnTo>
                <a:lnTo>
                  <a:pt x="529532" y="1151755"/>
                </a:lnTo>
                <a:lnTo>
                  <a:pt x="576833" y="1153668"/>
                </a:lnTo>
                <a:lnTo>
                  <a:pt x="624135" y="1151755"/>
                </a:lnTo>
                <a:lnTo>
                  <a:pt x="670384" y="1146116"/>
                </a:lnTo>
                <a:lnTo>
                  <a:pt x="715434" y="1136900"/>
                </a:lnTo>
                <a:lnTo>
                  <a:pt x="759134" y="1124254"/>
                </a:lnTo>
                <a:lnTo>
                  <a:pt x="801338" y="1108328"/>
                </a:lnTo>
                <a:lnTo>
                  <a:pt x="841895" y="1089271"/>
                </a:lnTo>
                <a:lnTo>
                  <a:pt x="880658" y="1067230"/>
                </a:lnTo>
                <a:lnTo>
                  <a:pt x="917478" y="1042355"/>
                </a:lnTo>
                <a:lnTo>
                  <a:pt x="952206" y="1014793"/>
                </a:lnTo>
                <a:lnTo>
                  <a:pt x="984694" y="984694"/>
                </a:lnTo>
                <a:lnTo>
                  <a:pt x="1014793" y="952206"/>
                </a:lnTo>
                <a:lnTo>
                  <a:pt x="1042355" y="917478"/>
                </a:lnTo>
                <a:lnTo>
                  <a:pt x="1067230" y="880658"/>
                </a:lnTo>
                <a:lnTo>
                  <a:pt x="1089271" y="841895"/>
                </a:lnTo>
                <a:lnTo>
                  <a:pt x="1108329" y="801338"/>
                </a:lnTo>
                <a:lnTo>
                  <a:pt x="1124254" y="759134"/>
                </a:lnTo>
                <a:lnTo>
                  <a:pt x="1136900" y="715434"/>
                </a:lnTo>
                <a:lnTo>
                  <a:pt x="1146116" y="670384"/>
                </a:lnTo>
                <a:lnTo>
                  <a:pt x="1151755" y="624135"/>
                </a:lnTo>
                <a:lnTo>
                  <a:pt x="1153668" y="576834"/>
                </a:lnTo>
                <a:lnTo>
                  <a:pt x="1151755" y="529532"/>
                </a:lnTo>
                <a:lnTo>
                  <a:pt x="1146116" y="483283"/>
                </a:lnTo>
                <a:lnTo>
                  <a:pt x="1136900" y="438233"/>
                </a:lnTo>
                <a:lnTo>
                  <a:pt x="1124254" y="394533"/>
                </a:lnTo>
                <a:lnTo>
                  <a:pt x="1108329" y="352329"/>
                </a:lnTo>
                <a:lnTo>
                  <a:pt x="1089271" y="311772"/>
                </a:lnTo>
                <a:lnTo>
                  <a:pt x="1067230" y="273009"/>
                </a:lnTo>
                <a:lnTo>
                  <a:pt x="1042355" y="236189"/>
                </a:lnTo>
                <a:lnTo>
                  <a:pt x="1014793" y="201461"/>
                </a:lnTo>
                <a:lnTo>
                  <a:pt x="984694" y="168973"/>
                </a:lnTo>
                <a:lnTo>
                  <a:pt x="952206" y="138874"/>
                </a:lnTo>
                <a:lnTo>
                  <a:pt x="917478" y="111312"/>
                </a:lnTo>
                <a:lnTo>
                  <a:pt x="880658" y="86437"/>
                </a:lnTo>
                <a:lnTo>
                  <a:pt x="841895" y="64396"/>
                </a:lnTo>
                <a:lnTo>
                  <a:pt x="801338" y="45339"/>
                </a:lnTo>
                <a:lnTo>
                  <a:pt x="759134" y="29413"/>
                </a:lnTo>
                <a:lnTo>
                  <a:pt x="715434" y="16767"/>
                </a:lnTo>
                <a:lnTo>
                  <a:pt x="670384" y="7551"/>
                </a:lnTo>
                <a:lnTo>
                  <a:pt x="624135" y="1912"/>
                </a:lnTo>
                <a:lnTo>
                  <a:pt x="57683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9580" y="2505455"/>
            <a:ext cx="5718432" cy="2077720"/>
          </a:xfrm>
          <a:custGeom>
            <a:avLst/>
            <a:gdLst/>
            <a:ahLst/>
            <a:cxnLst/>
            <a:rect l="l" t="t" r="r" b="b"/>
            <a:pathLst>
              <a:path w="4732020" h="2077720">
                <a:moveTo>
                  <a:pt x="0" y="2077212"/>
                </a:moveTo>
                <a:lnTo>
                  <a:pt x="4732020" y="2077212"/>
                </a:lnTo>
                <a:lnTo>
                  <a:pt x="4732020" y="0"/>
                </a:lnTo>
                <a:lnTo>
                  <a:pt x="0" y="0"/>
                </a:lnTo>
                <a:lnTo>
                  <a:pt x="0" y="2077212"/>
                </a:lnTo>
                <a:close/>
              </a:path>
            </a:pathLst>
          </a:custGeom>
          <a:ln w="9524">
            <a:solidFill>
              <a:srgbClr val="0A3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9388" y="3002279"/>
            <a:ext cx="876514" cy="873760"/>
          </a:xfrm>
          <a:custGeom>
            <a:avLst/>
            <a:gdLst/>
            <a:ahLst/>
            <a:cxnLst/>
            <a:rect l="l" t="t" r="r" b="b"/>
            <a:pathLst>
              <a:path w="871854" h="873760">
                <a:moveTo>
                  <a:pt x="435863" y="0"/>
                </a:moveTo>
                <a:lnTo>
                  <a:pt x="388381" y="2561"/>
                </a:lnTo>
                <a:lnTo>
                  <a:pt x="342377" y="10069"/>
                </a:lnTo>
                <a:lnTo>
                  <a:pt x="298118" y="22256"/>
                </a:lnTo>
                <a:lnTo>
                  <a:pt x="255870" y="38857"/>
                </a:lnTo>
                <a:lnTo>
                  <a:pt x="215900" y="59605"/>
                </a:lnTo>
                <a:lnTo>
                  <a:pt x="178472" y="84234"/>
                </a:lnTo>
                <a:lnTo>
                  <a:pt x="143854" y="112478"/>
                </a:lnTo>
                <a:lnTo>
                  <a:pt x="112312" y="144071"/>
                </a:lnTo>
                <a:lnTo>
                  <a:pt x="84112" y="178746"/>
                </a:lnTo>
                <a:lnTo>
                  <a:pt x="59520" y="216238"/>
                </a:lnTo>
                <a:lnTo>
                  <a:pt x="38803" y="256280"/>
                </a:lnTo>
                <a:lnTo>
                  <a:pt x="22226" y="298606"/>
                </a:lnTo>
                <a:lnTo>
                  <a:pt x="10055" y="342950"/>
                </a:lnTo>
                <a:lnTo>
                  <a:pt x="2558" y="389045"/>
                </a:lnTo>
                <a:lnTo>
                  <a:pt x="0" y="436625"/>
                </a:lnTo>
                <a:lnTo>
                  <a:pt x="2558" y="484206"/>
                </a:lnTo>
                <a:lnTo>
                  <a:pt x="10055" y="530301"/>
                </a:lnTo>
                <a:lnTo>
                  <a:pt x="22226" y="574645"/>
                </a:lnTo>
                <a:lnTo>
                  <a:pt x="38803" y="616971"/>
                </a:lnTo>
                <a:lnTo>
                  <a:pt x="59520" y="657013"/>
                </a:lnTo>
                <a:lnTo>
                  <a:pt x="84112" y="694505"/>
                </a:lnTo>
                <a:lnTo>
                  <a:pt x="112312" y="729180"/>
                </a:lnTo>
                <a:lnTo>
                  <a:pt x="143854" y="760773"/>
                </a:lnTo>
                <a:lnTo>
                  <a:pt x="178472" y="789017"/>
                </a:lnTo>
                <a:lnTo>
                  <a:pt x="215899" y="813646"/>
                </a:lnTo>
                <a:lnTo>
                  <a:pt x="255870" y="834394"/>
                </a:lnTo>
                <a:lnTo>
                  <a:pt x="298118" y="850995"/>
                </a:lnTo>
                <a:lnTo>
                  <a:pt x="342377" y="863182"/>
                </a:lnTo>
                <a:lnTo>
                  <a:pt x="388381" y="870690"/>
                </a:lnTo>
                <a:lnTo>
                  <a:pt x="435863" y="873252"/>
                </a:lnTo>
                <a:lnTo>
                  <a:pt x="483346" y="870690"/>
                </a:lnTo>
                <a:lnTo>
                  <a:pt x="529350" y="863182"/>
                </a:lnTo>
                <a:lnTo>
                  <a:pt x="573609" y="850995"/>
                </a:lnTo>
                <a:lnTo>
                  <a:pt x="615857" y="834394"/>
                </a:lnTo>
                <a:lnTo>
                  <a:pt x="655827" y="813646"/>
                </a:lnTo>
                <a:lnTo>
                  <a:pt x="693255" y="789017"/>
                </a:lnTo>
                <a:lnTo>
                  <a:pt x="727873" y="760773"/>
                </a:lnTo>
                <a:lnTo>
                  <a:pt x="759415" y="729180"/>
                </a:lnTo>
                <a:lnTo>
                  <a:pt x="787615" y="694505"/>
                </a:lnTo>
                <a:lnTo>
                  <a:pt x="812207" y="657013"/>
                </a:lnTo>
                <a:lnTo>
                  <a:pt x="832924" y="616971"/>
                </a:lnTo>
                <a:lnTo>
                  <a:pt x="849501" y="574645"/>
                </a:lnTo>
                <a:lnTo>
                  <a:pt x="861672" y="530301"/>
                </a:lnTo>
                <a:lnTo>
                  <a:pt x="869169" y="484206"/>
                </a:lnTo>
                <a:lnTo>
                  <a:pt x="871727" y="436625"/>
                </a:lnTo>
                <a:lnTo>
                  <a:pt x="869169" y="389045"/>
                </a:lnTo>
                <a:lnTo>
                  <a:pt x="861672" y="342950"/>
                </a:lnTo>
                <a:lnTo>
                  <a:pt x="849501" y="298606"/>
                </a:lnTo>
                <a:lnTo>
                  <a:pt x="832924" y="256280"/>
                </a:lnTo>
                <a:lnTo>
                  <a:pt x="812207" y="216238"/>
                </a:lnTo>
                <a:lnTo>
                  <a:pt x="787615" y="178746"/>
                </a:lnTo>
                <a:lnTo>
                  <a:pt x="759415" y="144071"/>
                </a:lnTo>
                <a:lnTo>
                  <a:pt x="727873" y="112478"/>
                </a:lnTo>
                <a:lnTo>
                  <a:pt x="693255" y="84234"/>
                </a:lnTo>
                <a:lnTo>
                  <a:pt x="655827" y="59605"/>
                </a:lnTo>
                <a:lnTo>
                  <a:pt x="615857" y="38857"/>
                </a:lnTo>
                <a:lnTo>
                  <a:pt x="573609" y="22256"/>
                </a:lnTo>
                <a:lnTo>
                  <a:pt x="529350" y="10069"/>
                </a:lnTo>
                <a:lnTo>
                  <a:pt x="483346" y="2561"/>
                </a:lnTo>
                <a:lnTo>
                  <a:pt x="43586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870" y="3195827"/>
            <a:ext cx="399888" cy="4861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4934" y="6362801"/>
            <a:ext cx="180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1F1F1F"/>
                </a:solidFill>
                <a:latin typeface="Verdana"/>
                <a:cs typeface="Verdana"/>
              </a:rPr>
              <a:t>28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3114" y="1475409"/>
            <a:ext cx="1542415" cy="294640"/>
          </a:xfrm>
          <a:prstGeom prst="rect">
            <a:avLst/>
          </a:prstGeom>
          <a:solidFill>
            <a:srgbClr val="3745ED"/>
          </a:solidFill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900" spc="25" dirty="0">
                <a:solidFill>
                  <a:srgbClr val="FFFFFF"/>
                </a:solidFill>
                <a:latin typeface="Verdana"/>
                <a:cs typeface="Verdana"/>
              </a:rPr>
              <a:t>EQUIPO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2472" y="3124200"/>
            <a:ext cx="536448" cy="6553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29789" y="4133824"/>
            <a:ext cx="77914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14500"/>
              </a:lnSpc>
              <a:spcBef>
                <a:spcPts val="100"/>
              </a:spcBef>
            </a:pPr>
            <a:r>
              <a:rPr sz="1100" spc="40" dirty="0">
                <a:solidFill>
                  <a:srgbClr val="1F1F1F"/>
                </a:solidFill>
                <a:latin typeface="Verdana"/>
                <a:cs typeface="Verdana"/>
              </a:rPr>
              <a:t>PROJECT </a:t>
            </a:r>
            <a:r>
              <a:rPr sz="1100" spc="-3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80" dirty="0">
                <a:solidFill>
                  <a:srgbClr val="1F1F1F"/>
                </a:solidFill>
                <a:latin typeface="Verdana"/>
                <a:cs typeface="Verdana"/>
              </a:rPr>
              <a:t>MAN</a:t>
            </a:r>
            <a:r>
              <a:rPr sz="1100" spc="25" dirty="0">
                <a:solidFill>
                  <a:srgbClr val="1F1F1F"/>
                </a:solidFill>
                <a:latin typeface="Verdana"/>
                <a:cs typeface="Verdana"/>
              </a:rPr>
              <a:t>AGE</a:t>
            </a:r>
            <a:r>
              <a:rPr sz="1100" spc="30" dirty="0">
                <a:solidFill>
                  <a:srgbClr val="1F1F1F"/>
                </a:solidFill>
                <a:latin typeface="Verdana"/>
                <a:cs typeface="Verdana"/>
              </a:rPr>
              <a:t>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7038" y="3967098"/>
            <a:ext cx="8528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5" dirty="0">
                <a:solidFill>
                  <a:srgbClr val="1F1F1F"/>
                </a:solidFill>
                <a:latin typeface="Verdana"/>
                <a:cs typeface="Verdana"/>
              </a:rPr>
              <a:t>FRONT</a:t>
            </a:r>
            <a:r>
              <a:rPr sz="1100" spc="4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65" dirty="0">
                <a:solidFill>
                  <a:srgbClr val="1F1F1F"/>
                </a:solidFill>
                <a:latin typeface="Verdana"/>
                <a:cs typeface="Verdana"/>
              </a:rPr>
              <a:t>ND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24800" y="3002279"/>
            <a:ext cx="932129" cy="883921"/>
          </a:xfrm>
          <a:custGeom>
            <a:avLst/>
            <a:gdLst/>
            <a:ahLst/>
            <a:cxnLst/>
            <a:rect l="l" t="t" r="r" b="b"/>
            <a:pathLst>
              <a:path w="871854" h="871854">
                <a:moveTo>
                  <a:pt x="435864" y="0"/>
                </a:moveTo>
                <a:lnTo>
                  <a:pt x="388381" y="2558"/>
                </a:lnTo>
                <a:lnTo>
                  <a:pt x="342377" y="10055"/>
                </a:lnTo>
                <a:lnTo>
                  <a:pt x="298118" y="22226"/>
                </a:lnTo>
                <a:lnTo>
                  <a:pt x="255870" y="38803"/>
                </a:lnTo>
                <a:lnTo>
                  <a:pt x="215900" y="59520"/>
                </a:lnTo>
                <a:lnTo>
                  <a:pt x="178472" y="84112"/>
                </a:lnTo>
                <a:lnTo>
                  <a:pt x="143854" y="112312"/>
                </a:lnTo>
                <a:lnTo>
                  <a:pt x="112312" y="143854"/>
                </a:lnTo>
                <a:lnTo>
                  <a:pt x="84112" y="178472"/>
                </a:lnTo>
                <a:lnTo>
                  <a:pt x="59520" y="215900"/>
                </a:lnTo>
                <a:lnTo>
                  <a:pt x="38803" y="255870"/>
                </a:lnTo>
                <a:lnTo>
                  <a:pt x="22226" y="298118"/>
                </a:lnTo>
                <a:lnTo>
                  <a:pt x="10055" y="342377"/>
                </a:lnTo>
                <a:lnTo>
                  <a:pt x="2558" y="388381"/>
                </a:lnTo>
                <a:lnTo>
                  <a:pt x="0" y="435863"/>
                </a:lnTo>
                <a:lnTo>
                  <a:pt x="2558" y="483346"/>
                </a:lnTo>
                <a:lnTo>
                  <a:pt x="10055" y="529350"/>
                </a:lnTo>
                <a:lnTo>
                  <a:pt x="22226" y="573609"/>
                </a:lnTo>
                <a:lnTo>
                  <a:pt x="38803" y="615857"/>
                </a:lnTo>
                <a:lnTo>
                  <a:pt x="59520" y="655828"/>
                </a:lnTo>
                <a:lnTo>
                  <a:pt x="84112" y="693255"/>
                </a:lnTo>
                <a:lnTo>
                  <a:pt x="112312" y="727873"/>
                </a:lnTo>
                <a:lnTo>
                  <a:pt x="143854" y="759415"/>
                </a:lnTo>
                <a:lnTo>
                  <a:pt x="178472" y="787615"/>
                </a:lnTo>
                <a:lnTo>
                  <a:pt x="215900" y="812207"/>
                </a:lnTo>
                <a:lnTo>
                  <a:pt x="255870" y="832924"/>
                </a:lnTo>
                <a:lnTo>
                  <a:pt x="298118" y="849501"/>
                </a:lnTo>
                <a:lnTo>
                  <a:pt x="342377" y="861672"/>
                </a:lnTo>
                <a:lnTo>
                  <a:pt x="388381" y="869169"/>
                </a:lnTo>
                <a:lnTo>
                  <a:pt x="435864" y="871728"/>
                </a:lnTo>
                <a:lnTo>
                  <a:pt x="483346" y="869169"/>
                </a:lnTo>
                <a:lnTo>
                  <a:pt x="529350" y="861672"/>
                </a:lnTo>
                <a:lnTo>
                  <a:pt x="573609" y="849501"/>
                </a:lnTo>
                <a:lnTo>
                  <a:pt x="615857" y="832924"/>
                </a:lnTo>
                <a:lnTo>
                  <a:pt x="655828" y="812207"/>
                </a:lnTo>
                <a:lnTo>
                  <a:pt x="693255" y="787615"/>
                </a:lnTo>
                <a:lnTo>
                  <a:pt x="727873" y="759415"/>
                </a:lnTo>
                <a:lnTo>
                  <a:pt x="759415" y="727873"/>
                </a:lnTo>
                <a:lnTo>
                  <a:pt x="787615" y="693255"/>
                </a:lnTo>
                <a:lnTo>
                  <a:pt x="812207" y="655827"/>
                </a:lnTo>
                <a:lnTo>
                  <a:pt x="832924" y="615857"/>
                </a:lnTo>
                <a:lnTo>
                  <a:pt x="849501" y="573609"/>
                </a:lnTo>
                <a:lnTo>
                  <a:pt x="861672" y="529350"/>
                </a:lnTo>
                <a:lnTo>
                  <a:pt x="869169" y="483346"/>
                </a:lnTo>
                <a:lnTo>
                  <a:pt x="871728" y="435863"/>
                </a:lnTo>
                <a:lnTo>
                  <a:pt x="869169" y="388381"/>
                </a:lnTo>
                <a:lnTo>
                  <a:pt x="861672" y="342377"/>
                </a:lnTo>
                <a:lnTo>
                  <a:pt x="849501" y="298118"/>
                </a:lnTo>
                <a:lnTo>
                  <a:pt x="832924" y="255870"/>
                </a:lnTo>
                <a:lnTo>
                  <a:pt x="812207" y="215900"/>
                </a:lnTo>
                <a:lnTo>
                  <a:pt x="787615" y="178472"/>
                </a:lnTo>
                <a:lnTo>
                  <a:pt x="759415" y="143854"/>
                </a:lnTo>
                <a:lnTo>
                  <a:pt x="727873" y="112312"/>
                </a:lnTo>
                <a:lnTo>
                  <a:pt x="693255" y="84112"/>
                </a:lnTo>
                <a:lnTo>
                  <a:pt x="655827" y="59520"/>
                </a:lnTo>
                <a:lnTo>
                  <a:pt x="615857" y="38803"/>
                </a:lnTo>
                <a:lnTo>
                  <a:pt x="573609" y="22226"/>
                </a:lnTo>
                <a:lnTo>
                  <a:pt x="529350" y="10055"/>
                </a:lnTo>
                <a:lnTo>
                  <a:pt x="483346" y="2558"/>
                </a:lnTo>
                <a:lnTo>
                  <a:pt x="43586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20200" y="2971800"/>
            <a:ext cx="873760" cy="873760"/>
          </a:xfrm>
          <a:custGeom>
            <a:avLst/>
            <a:gdLst/>
            <a:ahLst/>
            <a:cxnLst/>
            <a:rect l="l" t="t" r="r" b="b"/>
            <a:pathLst>
              <a:path w="873759" h="873760">
                <a:moveTo>
                  <a:pt x="436625" y="0"/>
                </a:moveTo>
                <a:lnTo>
                  <a:pt x="389045" y="2561"/>
                </a:lnTo>
                <a:lnTo>
                  <a:pt x="342950" y="10069"/>
                </a:lnTo>
                <a:lnTo>
                  <a:pt x="298606" y="22256"/>
                </a:lnTo>
                <a:lnTo>
                  <a:pt x="256280" y="38857"/>
                </a:lnTo>
                <a:lnTo>
                  <a:pt x="216238" y="59605"/>
                </a:lnTo>
                <a:lnTo>
                  <a:pt x="178746" y="84234"/>
                </a:lnTo>
                <a:lnTo>
                  <a:pt x="144071" y="112478"/>
                </a:lnTo>
                <a:lnTo>
                  <a:pt x="112478" y="144071"/>
                </a:lnTo>
                <a:lnTo>
                  <a:pt x="84234" y="178746"/>
                </a:lnTo>
                <a:lnTo>
                  <a:pt x="59605" y="216238"/>
                </a:lnTo>
                <a:lnTo>
                  <a:pt x="38857" y="256280"/>
                </a:lnTo>
                <a:lnTo>
                  <a:pt x="22256" y="298606"/>
                </a:lnTo>
                <a:lnTo>
                  <a:pt x="10069" y="342950"/>
                </a:lnTo>
                <a:lnTo>
                  <a:pt x="2561" y="389045"/>
                </a:lnTo>
                <a:lnTo>
                  <a:pt x="0" y="436626"/>
                </a:lnTo>
                <a:lnTo>
                  <a:pt x="2561" y="484206"/>
                </a:lnTo>
                <a:lnTo>
                  <a:pt x="10069" y="530301"/>
                </a:lnTo>
                <a:lnTo>
                  <a:pt x="22256" y="574645"/>
                </a:lnTo>
                <a:lnTo>
                  <a:pt x="38857" y="616971"/>
                </a:lnTo>
                <a:lnTo>
                  <a:pt x="59605" y="657013"/>
                </a:lnTo>
                <a:lnTo>
                  <a:pt x="84234" y="694505"/>
                </a:lnTo>
                <a:lnTo>
                  <a:pt x="112478" y="729180"/>
                </a:lnTo>
                <a:lnTo>
                  <a:pt x="144071" y="760773"/>
                </a:lnTo>
                <a:lnTo>
                  <a:pt x="178746" y="789017"/>
                </a:lnTo>
                <a:lnTo>
                  <a:pt x="216238" y="813646"/>
                </a:lnTo>
                <a:lnTo>
                  <a:pt x="256280" y="834394"/>
                </a:lnTo>
                <a:lnTo>
                  <a:pt x="298606" y="850995"/>
                </a:lnTo>
                <a:lnTo>
                  <a:pt x="342950" y="863182"/>
                </a:lnTo>
                <a:lnTo>
                  <a:pt x="389045" y="870690"/>
                </a:lnTo>
                <a:lnTo>
                  <a:pt x="436625" y="873252"/>
                </a:lnTo>
                <a:lnTo>
                  <a:pt x="484206" y="870690"/>
                </a:lnTo>
                <a:lnTo>
                  <a:pt x="530301" y="863182"/>
                </a:lnTo>
                <a:lnTo>
                  <a:pt x="574645" y="850995"/>
                </a:lnTo>
                <a:lnTo>
                  <a:pt x="616971" y="834394"/>
                </a:lnTo>
                <a:lnTo>
                  <a:pt x="657013" y="813646"/>
                </a:lnTo>
                <a:lnTo>
                  <a:pt x="694505" y="789017"/>
                </a:lnTo>
                <a:lnTo>
                  <a:pt x="729180" y="760773"/>
                </a:lnTo>
                <a:lnTo>
                  <a:pt x="760773" y="729180"/>
                </a:lnTo>
                <a:lnTo>
                  <a:pt x="789017" y="694505"/>
                </a:lnTo>
                <a:lnTo>
                  <a:pt x="813646" y="657013"/>
                </a:lnTo>
                <a:lnTo>
                  <a:pt x="834394" y="616971"/>
                </a:lnTo>
                <a:lnTo>
                  <a:pt x="850995" y="574645"/>
                </a:lnTo>
                <a:lnTo>
                  <a:pt x="863182" y="530301"/>
                </a:lnTo>
                <a:lnTo>
                  <a:pt x="870690" y="484206"/>
                </a:lnTo>
                <a:lnTo>
                  <a:pt x="873251" y="436626"/>
                </a:lnTo>
                <a:lnTo>
                  <a:pt x="870690" y="389045"/>
                </a:lnTo>
                <a:lnTo>
                  <a:pt x="863182" y="342950"/>
                </a:lnTo>
                <a:lnTo>
                  <a:pt x="850995" y="298606"/>
                </a:lnTo>
                <a:lnTo>
                  <a:pt x="834394" y="256280"/>
                </a:lnTo>
                <a:lnTo>
                  <a:pt x="813646" y="216238"/>
                </a:lnTo>
                <a:lnTo>
                  <a:pt x="789017" y="178746"/>
                </a:lnTo>
                <a:lnTo>
                  <a:pt x="760773" y="144071"/>
                </a:lnTo>
                <a:lnTo>
                  <a:pt x="729180" y="112478"/>
                </a:lnTo>
                <a:lnTo>
                  <a:pt x="694505" y="84234"/>
                </a:lnTo>
                <a:lnTo>
                  <a:pt x="657013" y="59605"/>
                </a:lnTo>
                <a:lnTo>
                  <a:pt x="616971" y="38857"/>
                </a:lnTo>
                <a:lnTo>
                  <a:pt x="574645" y="22256"/>
                </a:lnTo>
                <a:lnTo>
                  <a:pt x="530301" y="10069"/>
                </a:lnTo>
                <a:lnTo>
                  <a:pt x="484206" y="2561"/>
                </a:lnTo>
                <a:lnTo>
                  <a:pt x="43662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57944" y="3165348"/>
            <a:ext cx="397764" cy="4861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2190" y="2235657"/>
            <a:ext cx="574522" cy="573011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311627" y="2275268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30124" y="0"/>
                </a:moveTo>
                <a:lnTo>
                  <a:pt x="183736" y="4673"/>
                </a:lnTo>
                <a:lnTo>
                  <a:pt x="140535" y="18079"/>
                </a:lnTo>
                <a:lnTo>
                  <a:pt x="101444" y="39292"/>
                </a:lnTo>
                <a:lnTo>
                  <a:pt x="67389" y="67389"/>
                </a:lnTo>
                <a:lnTo>
                  <a:pt x="39292" y="101444"/>
                </a:lnTo>
                <a:lnTo>
                  <a:pt x="18079" y="140535"/>
                </a:lnTo>
                <a:lnTo>
                  <a:pt x="4673" y="183736"/>
                </a:lnTo>
                <a:lnTo>
                  <a:pt x="0" y="230124"/>
                </a:lnTo>
                <a:lnTo>
                  <a:pt x="4673" y="276511"/>
                </a:lnTo>
                <a:lnTo>
                  <a:pt x="18079" y="319712"/>
                </a:lnTo>
                <a:lnTo>
                  <a:pt x="39292" y="358803"/>
                </a:lnTo>
                <a:lnTo>
                  <a:pt x="67389" y="392858"/>
                </a:lnTo>
                <a:lnTo>
                  <a:pt x="101444" y="420955"/>
                </a:lnTo>
                <a:lnTo>
                  <a:pt x="140535" y="442168"/>
                </a:lnTo>
                <a:lnTo>
                  <a:pt x="183736" y="455574"/>
                </a:lnTo>
                <a:lnTo>
                  <a:pt x="230124" y="460248"/>
                </a:lnTo>
                <a:lnTo>
                  <a:pt x="276511" y="455574"/>
                </a:lnTo>
                <a:lnTo>
                  <a:pt x="319712" y="442168"/>
                </a:lnTo>
                <a:lnTo>
                  <a:pt x="358803" y="420955"/>
                </a:lnTo>
                <a:lnTo>
                  <a:pt x="392858" y="392858"/>
                </a:lnTo>
                <a:lnTo>
                  <a:pt x="420955" y="358803"/>
                </a:lnTo>
                <a:lnTo>
                  <a:pt x="442168" y="319712"/>
                </a:lnTo>
                <a:lnTo>
                  <a:pt x="455574" y="276511"/>
                </a:lnTo>
                <a:lnTo>
                  <a:pt x="460248" y="230124"/>
                </a:lnTo>
                <a:lnTo>
                  <a:pt x="455574" y="183736"/>
                </a:lnTo>
                <a:lnTo>
                  <a:pt x="442168" y="140535"/>
                </a:lnTo>
                <a:lnTo>
                  <a:pt x="420955" y="101444"/>
                </a:lnTo>
                <a:lnTo>
                  <a:pt x="392858" y="67389"/>
                </a:lnTo>
                <a:lnTo>
                  <a:pt x="358803" y="39292"/>
                </a:lnTo>
                <a:lnTo>
                  <a:pt x="319712" y="18079"/>
                </a:lnTo>
                <a:lnTo>
                  <a:pt x="276511" y="4673"/>
                </a:lnTo>
                <a:lnTo>
                  <a:pt x="230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72752" y="2357627"/>
            <a:ext cx="350520" cy="29565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018729" y="3997325"/>
            <a:ext cx="755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70" dirty="0">
                <a:solidFill>
                  <a:srgbClr val="1F1F1F"/>
                </a:solidFill>
                <a:latin typeface="Verdana"/>
                <a:cs typeface="Verdana"/>
              </a:rPr>
              <a:t>B</a:t>
            </a:r>
            <a:r>
              <a:rPr sz="1100" spc="25" dirty="0">
                <a:solidFill>
                  <a:srgbClr val="1F1F1F"/>
                </a:solidFill>
                <a:latin typeface="Verdana"/>
                <a:cs typeface="Verdana"/>
              </a:rPr>
              <a:t>AC</a:t>
            </a:r>
            <a:r>
              <a:rPr sz="1100" spc="15" dirty="0">
                <a:solidFill>
                  <a:srgbClr val="1F1F1F"/>
                </a:solidFill>
                <a:latin typeface="Verdana"/>
                <a:cs typeface="Verdana"/>
              </a:rPr>
              <a:t>K</a:t>
            </a:r>
            <a:r>
              <a:rPr sz="1100" spc="4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65" dirty="0">
                <a:solidFill>
                  <a:srgbClr val="1F1F1F"/>
                </a:solidFill>
                <a:latin typeface="Verdana"/>
                <a:cs typeface="Verdana"/>
              </a:rPr>
              <a:t>ND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62871" y="3997325"/>
            <a:ext cx="24320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5" dirty="0">
                <a:solidFill>
                  <a:srgbClr val="1F1F1F"/>
                </a:solidFill>
                <a:latin typeface="Verdana"/>
                <a:cs typeface="Verdana"/>
              </a:rPr>
              <a:t>QA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42335" y="3178991"/>
            <a:ext cx="556895" cy="553720"/>
            <a:chOff x="3642335" y="3178991"/>
            <a:chExt cx="556895" cy="55372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2335" y="3178991"/>
              <a:ext cx="556283" cy="55335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692652" y="3209543"/>
              <a:ext cx="460375" cy="459105"/>
            </a:xfrm>
            <a:custGeom>
              <a:avLst/>
              <a:gdLst/>
              <a:ahLst/>
              <a:cxnLst/>
              <a:rect l="l" t="t" r="r" b="b"/>
              <a:pathLst>
                <a:path w="460375" h="459104">
                  <a:moveTo>
                    <a:pt x="230124" y="0"/>
                  </a:moveTo>
                  <a:lnTo>
                    <a:pt x="183736" y="4662"/>
                  </a:lnTo>
                  <a:lnTo>
                    <a:pt x="140535" y="18032"/>
                  </a:lnTo>
                  <a:lnTo>
                    <a:pt x="101444" y="39185"/>
                  </a:lnTo>
                  <a:lnTo>
                    <a:pt x="67389" y="67198"/>
                  </a:lnTo>
                  <a:lnTo>
                    <a:pt x="39292" y="101147"/>
                  </a:lnTo>
                  <a:lnTo>
                    <a:pt x="18079" y="140106"/>
                  </a:lnTo>
                  <a:lnTo>
                    <a:pt x="4673" y="183153"/>
                  </a:lnTo>
                  <a:lnTo>
                    <a:pt x="0" y="229361"/>
                  </a:lnTo>
                  <a:lnTo>
                    <a:pt x="4673" y="275570"/>
                  </a:lnTo>
                  <a:lnTo>
                    <a:pt x="18079" y="318617"/>
                  </a:lnTo>
                  <a:lnTo>
                    <a:pt x="39292" y="357576"/>
                  </a:lnTo>
                  <a:lnTo>
                    <a:pt x="67389" y="391525"/>
                  </a:lnTo>
                  <a:lnTo>
                    <a:pt x="101444" y="419538"/>
                  </a:lnTo>
                  <a:lnTo>
                    <a:pt x="140535" y="440691"/>
                  </a:lnTo>
                  <a:lnTo>
                    <a:pt x="183736" y="454061"/>
                  </a:lnTo>
                  <a:lnTo>
                    <a:pt x="230124" y="458723"/>
                  </a:lnTo>
                  <a:lnTo>
                    <a:pt x="276511" y="454061"/>
                  </a:lnTo>
                  <a:lnTo>
                    <a:pt x="319712" y="440691"/>
                  </a:lnTo>
                  <a:lnTo>
                    <a:pt x="358803" y="419538"/>
                  </a:lnTo>
                  <a:lnTo>
                    <a:pt x="392858" y="391525"/>
                  </a:lnTo>
                  <a:lnTo>
                    <a:pt x="420955" y="357576"/>
                  </a:lnTo>
                  <a:lnTo>
                    <a:pt x="442168" y="318617"/>
                  </a:lnTo>
                  <a:lnTo>
                    <a:pt x="455574" y="275570"/>
                  </a:lnTo>
                  <a:lnTo>
                    <a:pt x="460248" y="229361"/>
                  </a:lnTo>
                  <a:lnTo>
                    <a:pt x="455574" y="183153"/>
                  </a:lnTo>
                  <a:lnTo>
                    <a:pt x="442168" y="140106"/>
                  </a:lnTo>
                  <a:lnTo>
                    <a:pt x="420955" y="101147"/>
                  </a:lnTo>
                  <a:lnTo>
                    <a:pt x="392858" y="67198"/>
                  </a:lnTo>
                  <a:lnTo>
                    <a:pt x="358803" y="39185"/>
                  </a:lnTo>
                  <a:lnTo>
                    <a:pt x="319712" y="18032"/>
                  </a:lnTo>
                  <a:lnTo>
                    <a:pt x="276511" y="4662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7516" y="3291839"/>
              <a:ext cx="350520" cy="294132"/>
            </a:xfrm>
            <a:prstGeom prst="rect">
              <a:avLst/>
            </a:prstGeom>
          </p:spPr>
        </p:pic>
      </p:grpSp>
      <p:sp>
        <p:nvSpPr>
          <p:cNvPr id="32" name="Google Shape;830;p50">
            <a:extLst>
              <a:ext uri="{FF2B5EF4-FFF2-40B4-BE49-F238E27FC236}">
                <a16:creationId xmlns:a16="http://schemas.microsoft.com/office/drawing/2014/main" id="{E7C32CC9-B126-F142-84E8-679A18F27746}"/>
              </a:ext>
            </a:extLst>
          </p:cNvPr>
          <p:cNvSpPr txBox="1"/>
          <p:nvPr/>
        </p:nvSpPr>
        <p:spPr>
          <a:xfrm>
            <a:off x="6468491" y="3962400"/>
            <a:ext cx="115150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MX"/>
            </a:defPPr>
            <a:lvl1pPr marL="12700">
              <a:lnSpc>
                <a:spcPct val="100000"/>
              </a:lnSpc>
              <a:spcBef>
                <a:spcPts val="100"/>
              </a:spcBef>
              <a:defRPr sz="1100" spc="35">
                <a:solidFill>
                  <a:srgbClr val="1F1F1F"/>
                </a:solidFill>
                <a:latin typeface="Verdana"/>
                <a:cs typeface="Verdana"/>
              </a:defRPr>
            </a:lvl1pPr>
          </a:lstStyle>
          <a:p>
            <a:pPr algn="ctr"/>
            <a:r>
              <a:rPr lang="es" dirty="0">
                <a:sym typeface="Montserrat"/>
              </a:rPr>
              <a:t>UX/UI DESIGNER</a:t>
            </a:r>
            <a:endParaRPr dirty="0">
              <a:sym typeface="Montserrat"/>
            </a:endParaRPr>
          </a:p>
        </p:txBody>
      </p:sp>
      <p:sp>
        <p:nvSpPr>
          <p:cNvPr id="36" name="Google Shape;1053;p60">
            <a:extLst>
              <a:ext uri="{FF2B5EF4-FFF2-40B4-BE49-F238E27FC236}">
                <a16:creationId xmlns:a16="http://schemas.microsoft.com/office/drawing/2014/main" id="{6151C33E-13B0-9849-934A-8910ED27FF7A}"/>
              </a:ext>
            </a:extLst>
          </p:cNvPr>
          <p:cNvSpPr/>
          <p:nvPr/>
        </p:nvSpPr>
        <p:spPr>
          <a:xfrm>
            <a:off x="6565225" y="2971800"/>
            <a:ext cx="932129" cy="914400"/>
          </a:xfrm>
          <a:prstGeom prst="ellipse">
            <a:avLst/>
          </a:pr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Google Shape;1065;p60">
            <a:extLst>
              <a:ext uri="{FF2B5EF4-FFF2-40B4-BE49-F238E27FC236}">
                <a16:creationId xmlns:a16="http://schemas.microsoft.com/office/drawing/2014/main" id="{25818077-989E-B544-ADA2-6F9F259E50B0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23114" y="3196500"/>
            <a:ext cx="415886" cy="4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018;p58">
            <a:extLst>
              <a:ext uri="{FF2B5EF4-FFF2-40B4-BE49-F238E27FC236}">
                <a16:creationId xmlns:a16="http://schemas.microsoft.com/office/drawing/2014/main" id="{E4E7E695-A2CC-3A4A-BD4A-F662875D0F4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2286" y="3200400"/>
            <a:ext cx="413887" cy="46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1;p27" descr="Imagen">
            <a:extLst>
              <a:ext uri="{FF2B5EF4-FFF2-40B4-BE49-F238E27FC236}">
                <a16:creationId xmlns:a16="http://schemas.microsoft.com/office/drawing/2014/main" id="{F6014A98-8369-4E62-833B-C3B2974486A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53400" y="173753"/>
            <a:ext cx="3836533" cy="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3090798"/>
            <a:ext cx="481584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spc="145" dirty="0">
                <a:solidFill>
                  <a:srgbClr val="FFFFFF"/>
                </a:solidFill>
              </a:rPr>
              <a:t>Precios</a:t>
            </a:r>
            <a:r>
              <a:rPr sz="4250" spc="-80" dirty="0">
                <a:solidFill>
                  <a:srgbClr val="FFFFFF"/>
                </a:solidFill>
              </a:rPr>
              <a:t> </a:t>
            </a:r>
            <a:r>
              <a:rPr sz="4250" spc="90" dirty="0">
                <a:solidFill>
                  <a:srgbClr val="FFFFFF"/>
                </a:solidFill>
              </a:rPr>
              <a:t>Servicios</a:t>
            </a:r>
            <a:endParaRPr sz="42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8016" y="2078735"/>
            <a:ext cx="4023360" cy="27386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864085" y="6502095"/>
            <a:ext cx="168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0" dirty="0">
                <a:solidFill>
                  <a:srgbClr val="1F1F1F"/>
                </a:solidFill>
                <a:latin typeface="Verdana"/>
                <a:cs typeface="Verdana"/>
              </a:rPr>
              <a:t>33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B523C-10E5-4234-8748-3AB47FBBBAD8}"/>
              </a:ext>
            </a:extLst>
          </p:cNvPr>
          <p:cNvSpPr txBox="1"/>
          <p:nvPr/>
        </p:nvSpPr>
        <p:spPr>
          <a:xfrm>
            <a:off x="228600" y="304800"/>
            <a:ext cx="2895600" cy="676910"/>
          </a:xfrm>
          <a:prstGeom prst="rect">
            <a:avLst/>
          </a:prstGeom>
          <a:solidFill>
            <a:srgbClr val="041FA7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6561" y="1600200"/>
            <a:ext cx="6856730" cy="599440"/>
          </a:xfrm>
          <a:custGeom>
            <a:avLst/>
            <a:gdLst/>
            <a:ahLst/>
            <a:cxnLst/>
            <a:rect l="l" t="t" r="r" b="b"/>
            <a:pathLst>
              <a:path w="6856730" h="599439">
                <a:moveTo>
                  <a:pt x="0" y="73913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6782561" y="0"/>
                </a:lnTo>
                <a:lnTo>
                  <a:pt x="6811309" y="5816"/>
                </a:lnTo>
                <a:lnTo>
                  <a:pt x="6834806" y="21669"/>
                </a:lnTo>
                <a:lnTo>
                  <a:pt x="6850659" y="45166"/>
                </a:lnTo>
                <a:lnTo>
                  <a:pt x="6856476" y="73913"/>
                </a:lnTo>
                <a:lnTo>
                  <a:pt x="6856476" y="525017"/>
                </a:lnTo>
                <a:lnTo>
                  <a:pt x="6850659" y="553765"/>
                </a:lnTo>
                <a:lnTo>
                  <a:pt x="6834806" y="577262"/>
                </a:lnTo>
                <a:lnTo>
                  <a:pt x="6811309" y="593115"/>
                </a:lnTo>
                <a:lnTo>
                  <a:pt x="6782561" y="598931"/>
                </a:lnTo>
                <a:lnTo>
                  <a:pt x="73913" y="598931"/>
                </a:lnTo>
                <a:lnTo>
                  <a:pt x="45166" y="593115"/>
                </a:lnTo>
                <a:lnTo>
                  <a:pt x="21669" y="577262"/>
                </a:lnTo>
                <a:lnTo>
                  <a:pt x="5816" y="553765"/>
                </a:lnTo>
                <a:lnTo>
                  <a:pt x="0" y="525017"/>
                </a:lnTo>
                <a:lnTo>
                  <a:pt x="0" y="73913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78069"/>
            <a:ext cx="121920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S_tradnl" sz="3000" spc="114" dirty="0"/>
              <a:t>Precios</a:t>
            </a:r>
            <a:r>
              <a:rPr lang="es-ES_tradnl" sz="3000" spc="-80" dirty="0"/>
              <a:t> de Servicios de Consumo </a:t>
            </a:r>
            <a:br>
              <a:rPr lang="es-ES_tradnl" sz="3000" spc="-80" dirty="0"/>
            </a:br>
            <a:r>
              <a:rPr lang="es-ES_tradnl" sz="3000" spc="80" dirty="0"/>
              <a:t>Pasarela</a:t>
            </a:r>
            <a:r>
              <a:rPr lang="es-ES_tradnl" sz="3000" spc="-45" dirty="0"/>
              <a:t> </a:t>
            </a:r>
            <a:r>
              <a:rPr lang="es-ES_tradnl" sz="3000" spc="175" dirty="0"/>
              <a:t>de</a:t>
            </a:r>
            <a:r>
              <a:rPr lang="es-ES_tradnl" sz="3000" spc="-45" dirty="0"/>
              <a:t> </a:t>
            </a:r>
            <a:r>
              <a:rPr lang="es-ES_tradnl" sz="3000" spc="60" dirty="0"/>
              <a:t>Identificación – Comunicación Certificada E-mail</a:t>
            </a:r>
            <a:endParaRPr lang="es-ES_tradnl"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7612506" y="1780616"/>
            <a:ext cx="921894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ts val="1480"/>
              </a:lnSpc>
              <a:spcBef>
                <a:spcPts val="105"/>
              </a:spcBef>
            </a:pP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40.000</a:t>
            </a:r>
            <a:r>
              <a:rPr sz="1300" b="1" spc="-55" dirty="0">
                <a:solidFill>
                  <a:srgbClr val="3745ED"/>
                </a:solidFill>
                <a:latin typeface="Tahoma"/>
                <a:cs typeface="Tahoma"/>
              </a:rPr>
              <a:t>$</a:t>
            </a:r>
          </a:p>
        </p:txBody>
      </p:sp>
      <p:sp>
        <p:nvSpPr>
          <p:cNvPr id="5" name="object 5"/>
          <p:cNvSpPr/>
          <p:nvPr/>
        </p:nvSpPr>
        <p:spPr>
          <a:xfrm>
            <a:off x="839724" y="1616201"/>
            <a:ext cx="3350260" cy="600710"/>
          </a:xfrm>
          <a:custGeom>
            <a:avLst/>
            <a:gdLst/>
            <a:ahLst/>
            <a:cxnLst/>
            <a:rect l="l" t="t" r="r" b="b"/>
            <a:pathLst>
              <a:path w="3350260" h="600710">
                <a:moveTo>
                  <a:pt x="3249676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3249676" y="600455"/>
                </a:lnTo>
                <a:lnTo>
                  <a:pt x="3288619" y="592587"/>
                </a:lnTo>
                <a:lnTo>
                  <a:pt x="3320430" y="571134"/>
                </a:lnTo>
                <a:lnTo>
                  <a:pt x="3341883" y="539323"/>
                </a:lnTo>
                <a:lnTo>
                  <a:pt x="3349752" y="500379"/>
                </a:lnTo>
                <a:lnTo>
                  <a:pt x="3349752" y="100075"/>
                </a:lnTo>
                <a:lnTo>
                  <a:pt x="3341883" y="61132"/>
                </a:lnTo>
                <a:lnTo>
                  <a:pt x="3320430" y="29321"/>
                </a:lnTo>
                <a:lnTo>
                  <a:pt x="3288619" y="7868"/>
                </a:lnTo>
                <a:lnTo>
                  <a:pt x="3249676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7270" y="1740407"/>
            <a:ext cx="17094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00" b="1" spc="35" dirty="0">
                <a:solidFill>
                  <a:srgbClr val="3745ED"/>
                </a:solidFill>
                <a:latin typeface="Tahoma"/>
                <a:cs typeface="Tahoma"/>
              </a:rPr>
              <a:t>Suscripción</a:t>
            </a:r>
            <a:endParaRPr sz="13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300" b="1" spc="5" dirty="0">
                <a:solidFill>
                  <a:srgbClr val="1F1F1F"/>
                </a:solidFill>
                <a:latin typeface="Tahoma"/>
                <a:cs typeface="Tahoma"/>
              </a:rPr>
              <a:t>(Licencia</a:t>
            </a:r>
            <a:r>
              <a:rPr sz="1300" b="1" spc="-55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25" dirty="0">
                <a:solidFill>
                  <a:srgbClr val="1F1F1F"/>
                </a:solidFill>
                <a:latin typeface="Tahoma"/>
                <a:cs typeface="Tahoma"/>
              </a:rPr>
              <a:t>uso</a:t>
            </a:r>
            <a:r>
              <a:rPr sz="1300" b="1" spc="-50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1F1F1F"/>
                </a:solidFill>
                <a:latin typeface="Tahoma"/>
                <a:cs typeface="Tahoma"/>
              </a:rPr>
              <a:t>anual)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9724" y="2462022"/>
            <a:ext cx="3350260" cy="600710"/>
          </a:xfrm>
          <a:custGeom>
            <a:avLst/>
            <a:gdLst/>
            <a:ahLst/>
            <a:cxnLst/>
            <a:rect l="l" t="t" r="r" b="b"/>
            <a:pathLst>
              <a:path w="3350260" h="600710">
                <a:moveTo>
                  <a:pt x="3249676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3249676" y="600455"/>
                </a:lnTo>
                <a:lnTo>
                  <a:pt x="3288619" y="592587"/>
                </a:lnTo>
                <a:lnTo>
                  <a:pt x="3320430" y="571134"/>
                </a:lnTo>
                <a:lnTo>
                  <a:pt x="3341883" y="539323"/>
                </a:lnTo>
                <a:lnTo>
                  <a:pt x="3349752" y="500379"/>
                </a:lnTo>
                <a:lnTo>
                  <a:pt x="3349752" y="100075"/>
                </a:lnTo>
                <a:lnTo>
                  <a:pt x="3341883" y="61132"/>
                </a:lnTo>
                <a:lnTo>
                  <a:pt x="3320430" y="29321"/>
                </a:lnTo>
                <a:lnTo>
                  <a:pt x="3288619" y="7868"/>
                </a:lnTo>
                <a:lnTo>
                  <a:pt x="3249676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 lang="es-ES_tradnl" dirty="0"/>
          </a:p>
        </p:txBody>
      </p:sp>
      <p:sp>
        <p:nvSpPr>
          <p:cNvPr id="8" name="object 8"/>
          <p:cNvSpPr/>
          <p:nvPr/>
        </p:nvSpPr>
        <p:spPr>
          <a:xfrm>
            <a:off x="839724" y="3166110"/>
            <a:ext cx="3350260" cy="600710"/>
          </a:xfrm>
          <a:custGeom>
            <a:avLst/>
            <a:gdLst/>
            <a:ahLst/>
            <a:cxnLst/>
            <a:rect l="l" t="t" r="r" b="b"/>
            <a:pathLst>
              <a:path w="3350260" h="600710">
                <a:moveTo>
                  <a:pt x="3249676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3249676" y="600455"/>
                </a:lnTo>
                <a:lnTo>
                  <a:pt x="3288619" y="592587"/>
                </a:lnTo>
                <a:lnTo>
                  <a:pt x="3320430" y="571134"/>
                </a:lnTo>
                <a:lnTo>
                  <a:pt x="3341883" y="539323"/>
                </a:lnTo>
                <a:lnTo>
                  <a:pt x="3349752" y="500379"/>
                </a:lnTo>
                <a:lnTo>
                  <a:pt x="3349752" y="100075"/>
                </a:lnTo>
                <a:lnTo>
                  <a:pt x="3341883" y="61132"/>
                </a:lnTo>
                <a:lnTo>
                  <a:pt x="3320430" y="29321"/>
                </a:lnTo>
                <a:lnTo>
                  <a:pt x="3288619" y="7868"/>
                </a:lnTo>
                <a:lnTo>
                  <a:pt x="3249676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6798" y="2442035"/>
            <a:ext cx="2929892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</a:pPr>
            <a:r>
              <a:rPr sz="1300" b="1" spc="35" dirty="0" err="1">
                <a:solidFill>
                  <a:srgbClr val="3745ED"/>
                </a:solidFill>
                <a:latin typeface="Tahoma"/>
                <a:cs typeface="Tahoma"/>
              </a:rPr>
              <a:t>Paquete</a:t>
            </a:r>
            <a:r>
              <a:rPr lang="es-ES" sz="1300" b="1" spc="35" dirty="0">
                <a:solidFill>
                  <a:srgbClr val="3745ED"/>
                </a:solidFill>
                <a:latin typeface="Tahoma"/>
                <a:cs typeface="Tahoma"/>
              </a:rPr>
              <a:t>s</a:t>
            </a:r>
            <a:r>
              <a:rPr sz="1300" b="1" spc="35" dirty="0">
                <a:solidFill>
                  <a:srgbClr val="3745ED"/>
                </a:solidFill>
                <a:latin typeface="Tahoma"/>
                <a:cs typeface="Tahoma"/>
              </a:rPr>
              <a:t> p</a:t>
            </a:r>
            <a:r>
              <a:rPr lang="es-ES" sz="1300" b="1" spc="35" dirty="0" err="1">
                <a:solidFill>
                  <a:srgbClr val="3745ED"/>
                </a:solidFill>
                <a:latin typeface="Tahoma"/>
                <a:cs typeface="Tahoma"/>
              </a:rPr>
              <a:t>ost</a:t>
            </a:r>
            <a:r>
              <a:rPr lang="es-ES" sz="1300" b="1" spc="35" dirty="0">
                <a:solidFill>
                  <a:srgbClr val="3745ED"/>
                </a:solidFill>
                <a:latin typeface="Tahoma"/>
                <a:cs typeface="Tahoma"/>
              </a:rPr>
              <a:t> pago Mensual o  pre pago</a:t>
            </a:r>
            <a:r>
              <a:rPr sz="1300" b="1" spc="35" dirty="0">
                <a:solidFill>
                  <a:srgbClr val="3745ED"/>
                </a:solidFill>
                <a:latin typeface="Tahoma"/>
                <a:cs typeface="Tahoma"/>
              </a:rPr>
              <a:t> </a:t>
            </a:r>
            <a:endParaRPr lang="es-ES" sz="1300" b="1" spc="35" dirty="0">
              <a:solidFill>
                <a:srgbClr val="3745ED"/>
              </a:solidFill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00" b="1" spc="-150" dirty="0">
                <a:solidFill>
                  <a:srgbClr val="1F1F1F"/>
                </a:solidFill>
                <a:latin typeface="Tahoma"/>
                <a:cs typeface="Tahoma"/>
              </a:rPr>
              <a:t>(</a:t>
            </a:r>
            <a:r>
              <a:rPr sz="1300" b="1" spc="40" dirty="0">
                <a:solidFill>
                  <a:srgbClr val="1F1F1F"/>
                </a:solidFill>
                <a:latin typeface="Tahoma"/>
                <a:cs typeface="Tahoma"/>
              </a:rPr>
              <a:t>N</a:t>
            </a:r>
            <a:r>
              <a:rPr sz="1300" b="1" spc="-155" dirty="0">
                <a:solidFill>
                  <a:srgbClr val="1F1F1F"/>
                </a:solidFill>
                <a:latin typeface="Tahoma"/>
                <a:cs typeface="Tahoma"/>
              </a:rPr>
              <a:t>º</a:t>
            </a:r>
            <a:r>
              <a:rPr sz="1300" b="1" spc="-10" dirty="0">
                <a:solidFill>
                  <a:srgbClr val="1F1F1F"/>
                </a:solidFill>
                <a:latin typeface="Tahoma"/>
                <a:cs typeface="Tahoma"/>
              </a:rPr>
              <a:t> </a:t>
            </a:r>
            <a:r>
              <a:rPr sz="1300" b="1" spc="65" dirty="0">
                <a:solidFill>
                  <a:srgbClr val="1F1F1F"/>
                </a:solidFill>
                <a:latin typeface="Tahoma"/>
                <a:cs typeface="Tahoma"/>
              </a:rPr>
              <a:t>d</a:t>
            </a:r>
            <a:r>
              <a:rPr sz="1300" b="1" spc="35" dirty="0">
                <a:solidFill>
                  <a:srgbClr val="1F1F1F"/>
                </a:solidFill>
                <a:latin typeface="Tahoma"/>
                <a:cs typeface="Tahoma"/>
              </a:rPr>
              <a:t>e</a:t>
            </a:r>
            <a:r>
              <a:rPr lang="es-ES" sz="1300" b="1" spc="10" dirty="0">
                <a:solidFill>
                  <a:srgbClr val="1F1F1F"/>
                </a:solidFill>
                <a:latin typeface="Tahoma"/>
                <a:cs typeface="Tahoma"/>
              </a:rPr>
              <a:t>transacciones</a:t>
            </a:r>
            <a:r>
              <a:rPr sz="1300" b="1" spc="10" dirty="0">
                <a:solidFill>
                  <a:srgbClr val="1F1F1F"/>
                </a:solidFill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  <a:p>
            <a:pPr marR="45085" algn="r">
              <a:lnSpc>
                <a:spcPct val="100000"/>
              </a:lnSpc>
            </a:pPr>
            <a:endParaRPr lang="es-ES" sz="2000" dirty="0">
              <a:latin typeface="Tahoma"/>
              <a:cs typeface="Tahoma"/>
            </a:endParaRPr>
          </a:p>
          <a:p>
            <a:pPr marR="45085" algn="r">
              <a:lnSpc>
                <a:spcPct val="100000"/>
              </a:lnSpc>
            </a:pPr>
            <a:r>
              <a:rPr sz="1300" b="1" spc="40" dirty="0" err="1">
                <a:solidFill>
                  <a:srgbClr val="3745ED"/>
                </a:solidFill>
                <a:latin typeface="Tahoma"/>
                <a:cs typeface="Tahoma"/>
              </a:rPr>
              <a:t>Precios</a:t>
            </a:r>
            <a:r>
              <a:rPr sz="1300" b="1" spc="-45" dirty="0">
                <a:solidFill>
                  <a:srgbClr val="3745ED"/>
                </a:solidFill>
                <a:latin typeface="Tahoma"/>
                <a:cs typeface="Tahoma"/>
              </a:rPr>
              <a:t> </a:t>
            </a:r>
            <a:r>
              <a:rPr sz="1300" b="1" spc="25" dirty="0" err="1">
                <a:solidFill>
                  <a:srgbClr val="1F1F1F"/>
                </a:solidFill>
                <a:latin typeface="Tahoma"/>
                <a:cs typeface="Tahoma"/>
              </a:rPr>
              <a:t>Pasarela</a:t>
            </a:r>
            <a:r>
              <a:rPr lang="es-MX" sz="1300" b="1" spc="25" dirty="0">
                <a:solidFill>
                  <a:srgbClr val="1F1F1F"/>
                </a:solidFill>
                <a:latin typeface="Tahoma"/>
                <a:cs typeface="Tahoma"/>
              </a:rPr>
              <a:t> Identificación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6561" y="3172968"/>
            <a:ext cx="6856730" cy="600710"/>
          </a:xfrm>
          <a:custGeom>
            <a:avLst/>
            <a:gdLst/>
            <a:ahLst/>
            <a:cxnLst/>
            <a:rect l="l" t="t" r="r" b="b"/>
            <a:pathLst>
              <a:path w="6856730" h="600710">
                <a:moveTo>
                  <a:pt x="0" y="74168"/>
                </a:moveTo>
                <a:lnTo>
                  <a:pt x="5820" y="45273"/>
                </a:lnTo>
                <a:lnTo>
                  <a:pt x="21701" y="21701"/>
                </a:lnTo>
                <a:lnTo>
                  <a:pt x="45273" y="5820"/>
                </a:lnTo>
                <a:lnTo>
                  <a:pt x="74167" y="0"/>
                </a:lnTo>
                <a:lnTo>
                  <a:pt x="6782308" y="0"/>
                </a:lnTo>
                <a:lnTo>
                  <a:pt x="6811202" y="5820"/>
                </a:lnTo>
                <a:lnTo>
                  <a:pt x="6834774" y="21701"/>
                </a:lnTo>
                <a:lnTo>
                  <a:pt x="6850655" y="45273"/>
                </a:lnTo>
                <a:lnTo>
                  <a:pt x="6856476" y="74168"/>
                </a:lnTo>
                <a:lnTo>
                  <a:pt x="6856476" y="526288"/>
                </a:lnTo>
                <a:lnTo>
                  <a:pt x="6850655" y="555182"/>
                </a:lnTo>
                <a:lnTo>
                  <a:pt x="6834774" y="578754"/>
                </a:lnTo>
                <a:lnTo>
                  <a:pt x="6811202" y="594635"/>
                </a:lnTo>
                <a:lnTo>
                  <a:pt x="6782308" y="600456"/>
                </a:lnTo>
                <a:lnTo>
                  <a:pt x="74167" y="600456"/>
                </a:lnTo>
                <a:lnTo>
                  <a:pt x="45273" y="594635"/>
                </a:lnTo>
                <a:lnTo>
                  <a:pt x="21701" y="578754"/>
                </a:lnTo>
                <a:lnTo>
                  <a:pt x="5820" y="555182"/>
                </a:lnTo>
                <a:lnTo>
                  <a:pt x="0" y="526288"/>
                </a:lnTo>
                <a:lnTo>
                  <a:pt x="0" y="74168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5800" y="2462022"/>
            <a:ext cx="6856730" cy="600710"/>
          </a:xfrm>
          <a:custGeom>
            <a:avLst/>
            <a:gdLst/>
            <a:ahLst/>
            <a:cxnLst/>
            <a:rect l="l" t="t" r="r" b="b"/>
            <a:pathLst>
              <a:path w="6856730" h="600710">
                <a:moveTo>
                  <a:pt x="6756400" y="0"/>
                </a:moveTo>
                <a:lnTo>
                  <a:pt x="100075" y="0"/>
                </a:lnTo>
                <a:lnTo>
                  <a:pt x="61132" y="7868"/>
                </a:lnTo>
                <a:lnTo>
                  <a:pt x="29321" y="29321"/>
                </a:lnTo>
                <a:lnTo>
                  <a:pt x="7868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8" y="539323"/>
                </a:lnTo>
                <a:lnTo>
                  <a:pt x="29321" y="571134"/>
                </a:lnTo>
                <a:lnTo>
                  <a:pt x="61132" y="592587"/>
                </a:lnTo>
                <a:lnTo>
                  <a:pt x="100075" y="600455"/>
                </a:lnTo>
                <a:lnTo>
                  <a:pt x="6756400" y="600455"/>
                </a:lnTo>
                <a:lnTo>
                  <a:pt x="6795343" y="592587"/>
                </a:lnTo>
                <a:lnTo>
                  <a:pt x="6827154" y="571134"/>
                </a:lnTo>
                <a:lnTo>
                  <a:pt x="6848607" y="539323"/>
                </a:lnTo>
                <a:lnTo>
                  <a:pt x="6856476" y="500379"/>
                </a:lnTo>
                <a:lnTo>
                  <a:pt x="6856476" y="100075"/>
                </a:lnTo>
                <a:lnTo>
                  <a:pt x="6848607" y="61132"/>
                </a:lnTo>
                <a:lnTo>
                  <a:pt x="6827154" y="29321"/>
                </a:lnTo>
                <a:lnTo>
                  <a:pt x="6795343" y="7868"/>
                </a:lnTo>
                <a:lnTo>
                  <a:pt x="6756400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65945"/>
              </p:ext>
            </p:extLst>
          </p:nvPr>
        </p:nvGraphicFramePr>
        <p:xfrm>
          <a:off x="4786376" y="2661725"/>
          <a:ext cx="6407149" cy="200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637">
                <a:tc>
                  <a:txBody>
                    <a:bodyPr/>
                    <a:lstStyle/>
                    <a:p>
                      <a:pPr marL="127000">
                        <a:lnSpc>
                          <a:spcPts val="1480"/>
                        </a:lnSpc>
                      </a:pPr>
                      <a:r>
                        <a:rPr sz="1300" b="1" spc="-5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1.000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ts val="1480"/>
                        </a:lnSpc>
                      </a:pPr>
                      <a:r>
                        <a:rPr sz="1300" b="1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5.000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480"/>
                        </a:lnSpc>
                      </a:pPr>
                      <a:r>
                        <a:rPr sz="1300" b="1" spc="-3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10.000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1480"/>
                        </a:lnSpc>
                      </a:pPr>
                      <a:r>
                        <a:rPr sz="1300" b="1" spc="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50.000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480"/>
                        </a:lnSpc>
                      </a:pPr>
                      <a:r>
                        <a:rPr sz="1300" b="1" spc="-2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100.000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480"/>
                        </a:lnSpc>
                      </a:pPr>
                      <a:r>
                        <a:rPr sz="1300" b="1" spc="1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300.000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480"/>
                        </a:lnSpc>
                      </a:pPr>
                      <a:r>
                        <a:rPr sz="1300" b="1" spc="15" dirty="0">
                          <a:solidFill>
                            <a:srgbClr val="3745ED"/>
                          </a:solidFill>
                          <a:latin typeface="Tahoma"/>
                          <a:cs typeface="Tahoma"/>
                        </a:rPr>
                        <a:t>500.000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28600" y="5798326"/>
            <a:ext cx="1139820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95165">
              <a:lnSpc>
                <a:spcPct val="100000"/>
              </a:lnSpc>
              <a:spcBef>
                <a:spcPts val="95"/>
              </a:spcBef>
            </a:pPr>
            <a:r>
              <a:rPr sz="1000" spc="-60" dirty="0">
                <a:solidFill>
                  <a:srgbClr val="1F1F1F"/>
                </a:solidFill>
                <a:latin typeface="Verdana"/>
                <a:cs typeface="Verdana"/>
              </a:rPr>
              <a:t>*Los</a:t>
            </a:r>
            <a:r>
              <a:rPr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1F1F1F"/>
                </a:solidFill>
                <a:latin typeface="Verdana"/>
                <a:cs typeface="Verdana"/>
              </a:rPr>
              <a:t>precios</a:t>
            </a:r>
            <a:r>
              <a:rPr sz="1000" spc="-7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30" dirty="0">
                <a:solidFill>
                  <a:srgbClr val="1F1F1F"/>
                </a:solidFill>
                <a:latin typeface="Verdana"/>
                <a:cs typeface="Verdana"/>
              </a:rPr>
              <a:t>pueden</a:t>
            </a:r>
            <a:r>
              <a:rPr sz="1000" spc="-8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1F1F1F"/>
                </a:solidFill>
                <a:latin typeface="Verdana"/>
                <a:cs typeface="Verdana"/>
              </a:rPr>
              <a:t>incluir</a:t>
            </a:r>
            <a:r>
              <a:rPr sz="1000" spc="-6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1F1F1F"/>
                </a:solidFill>
                <a:latin typeface="Verdana"/>
                <a:cs typeface="Verdana"/>
              </a:rPr>
              <a:t>validación</a:t>
            </a:r>
            <a:r>
              <a:rPr sz="1000" spc="-5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20" dirty="0">
                <a:solidFill>
                  <a:srgbClr val="1F1F1F"/>
                </a:solidFill>
                <a:latin typeface="Verdana"/>
                <a:cs typeface="Verdana"/>
              </a:rPr>
              <a:t>mediante</a:t>
            </a:r>
            <a:r>
              <a:rPr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1F1F1F"/>
                </a:solidFill>
                <a:latin typeface="Verdana"/>
                <a:cs typeface="Verdana"/>
              </a:rPr>
              <a:t>envío</a:t>
            </a:r>
            <a:r>
              <a:rPr sz="1000" spc="-8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2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40" dirty="0">
                <a:solidFill>
                  <a:srgbClr val="1F1F1F"/>
                </a:solidFill>
                <a:latin typeface="Verdana"/>
                <a:cs typeface="Verdana"/>
              </a:rPr>
              <a:t>OTP</a:t>
            </a:r>
            <a:r>
              <a:rPr sz="10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1F1F1F"/>
                </a:solidFill>
                <a:latin typeface="Verdana"/>
                <a:cs typeface="Verdana"/>
              </a:rPr>
              <a:t>(On</a:t>
            </a:r>
            <a:r>
              <a:rPr lang="es-ES" sz="1000" spc="-2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1F1F1F"/>
                </a:solidFill>
                <a:latin typeface="Verdana"/>
                <a:cs typeface="Verdana"/>
              </a:rPr>
              <a:t>Time</a:t>
            </a:r>
            <a:r>
              <a:rPr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15" dirty="0">
                <a:solidFill>
                  <a:srgbClr val="1F1F1F"/>
                </a:solidFill>
                <a:latin typeface="Verdana"/>
                <a:cs typeface="Verdana"/>
              </a:rPr>
              <a:t>Password</a:t>
            </a:r>
            <a:r>
              <a:rPr lang="es-MX" sz="1000" spc="1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-30" dirty="0" err="1">
                <a:solidFill>
                  <a:srgbClr val="1F1F1F"/>
                </a:solidFill>
                <a:latin typeface="Verdana"/>
                <a:cs typeface="Verdana"/>
              </a:rPr>
              <a:t>vía</a:t>
            </a:r>
            <a:r>
              <a:rPr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1F1F1F"/>
                </a:solidFill>
                <a:latin typeface="Verdana"/>
                <a:cs typeface="Verdana"/>
              </a:rPr>
              <a:t>SMS.) </a:t>
            </a:r>
            <a:r>
              <a:rPr lang="es-MX" sz="1000" spc="-34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</a:p>
          <a:p>
            <a:pPr marL="12700" marR="4495165">
              <a:lnSpc>
                <a:spcPct val="100000"/>
              </a:lnSpc>
              <a:spcBef>
                <a:spcPts val="95"/>
              </a:spcBef>
            </a:pPr>
            <a:endParaRPr lang="es-MX" sz="1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lang="es-MX" sz="1000" spc="-40" dirty="0">
                <a:solidFill>
                  <a:srgbClr val="1F1F1F"/>
                </a:solidFill>
                <a:latin typeface="Verdana"/>
                <a:cs typeface="Verdana"/>
              </a:rPr>
              <a:t>Si</a:t>
            </a:r>
            <a:r>
              <a:rPr lang="es-MX" sz="1000" spc="-8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1F1F1F"/>
                </a:solidFill>
                <a:latin typeface="Verdana"/>
                <a:cs typeface="Verdana"/>
              </a:rPr>
              <a:t>se</a:t>
            </a:r>
            <a:r>
              <a:rPr lang="es-MX" sz="10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1F1F1F"/>
                </a:solidFill>
                <a:latin typeface="Verdana"/>
                <a:cs typeface="Verdana"/>
              </a:rPr>
              <a:t>desea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1F1F1F"/>
                </a:solidFill>
                <a:latin typeface="Verdana"/>
                <a:cs typeface="Verdana"/>
              </a:rPr>
              <a:t>ofrecer</a:t>
            </a:r>
            <a:r>
              <a:rPr lang="es-MX" sz="1000" spc="-7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5" dirty="0" err="1">
                <a:solidFill>
                  <a:srgbClr val="1F1F1F"/>
                </a:solidFill>
                <a:latin typeface="Verdana"/>
                <a:cs typeface="Verdana"/>
              </a:rPr>
              <a:t>envios</a:t>
            </a:r>
            <a:r>
              <a:rPr lang="es-MX"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lang="es-MX"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50" dirty="0">
                <a:solidFill>
                  <a:srgbClr val="1F1F1F"/>
                </a:solidFill>
                <a:latin typeface="Verdana"/>
                <a:cs typeface="Verdana"/>
              </a:rPr>
              <a:t>SMS,</a:t>
            </a:r>
            <a:r>
              <a:rPr lang="es-MX" sz="1000" spc="-8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1F1F1F"/>
                </a:solidFill>
                <a:latin typeface="Verdana"/>
                <a:cs typeface="Verdana"/>
              </a:rPr>
              <a:t>el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1F1F1F"/>
                </a:solidFill>
                <a:latin typeface="Verdana"/>
                <a:cs typeface="Verdana"/>
              </a:rPr>
              <a:t>coste</a:t>
            </a:r>
            <a:r>
              <a:rPr lang="es-MX" sz="10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dirty="0">
                <a:solidFill>
                  <a:srgbClr val="1F1F1F"/>
                </a:solidFill>
                <a:latin typeface="Verdana"/>
                <a:cs typeface="Verdana"/>
              </a:rPr>
              <a:t>unitario</a:t>
            </a:r>
            <a:r>
              <a:rPr lang="es-MX" sz="1000" spc="-5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1F1F1F"/>
                </a:solidFill>
                <a:latin typeface="Verdana"/>
                <a:cs typeface="Verdana"/>
              </a:rPr>
              <a:t>por</a:t>
            </a:r>
            <a:r>
              <a:rPr lang="es-MX"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5" dirty="0">
                <a:solidFill>
                  <a:srgbClr val="1F1F1F"/>
                </a:solidFill>
                <a:latin typeface="Verdana"/>
                <a:cs typeface="Verdana"/>
              </a:rPr>
              <a:t>envío</a:t>
            </a:r>
            <a:r>
              <a:rPr lang="es-MX" sz="1000" spc="-7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40" dirty="0">
                <a:solidFill>
                  <a:srgbClr val="1F1F1F"/>
                </a:solidFill>
                <a:latin typeface="Verdana"/>
                <a:cs typeface="Verdana"/>
              </a:rPr>
              <a:t>OTP</a:t>
            </a:r>
            <a:r>
              <a:rPr lang="es-MX"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1F1F1F"/>
                </a:solidFill>
                <a:latin typeface="Verdana"/>
                <a:cs typeface="Verdana"/>
              </a:rPr>
              <a:t>es</a:t>
            </a:r>
            <a:r>
              <a:rPr lang="es-MX"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lang="es-MX" sz="10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25" dirty="0">
                <a:solidFill>
                  <a:srgbClr val="1F1F1F"/>
                </a:solidFill>
                <a:latin typeface="Verdana"/>
                <a:cs typeface="Verdana"/>
              </a:rPr>
              <a:t>4,00$/OTP-SMS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30" dirty="0">
                <a:solidFill>
                  <a:srgbClr val="1F1F1F"/>
                </a:solidFill>
                <a:latin typeface="Verdana"/>
                <a:cs typeface="Verdana"/>
              </a:rPr>
              <a:t>que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15" dirty="0">
                <a:solidFill>
                  <a:srgbClr val="1F1F1F"/>
                </a:solidFill>
                <a:latin typeface="Verdana"/>
                <a:cs typeface="Verdana"/>
              </a:rPr>
              <a:t>se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1F1F1F"/>
                </a:solidFill>
                <a:latin typeface="Verdana"/>
                <a:cs typeface="Verdana"/>
              </a:rPr>
              <a:t>puede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5" dirty="0">
                <a:solidFill>
                  <a:srgbClr val="1F1F1F"/>
                </a:solidFill>
                <a:latin typeface="Verdana"/>
                <a:cs typeface="Verdana"/>
              </a:rPr>
              <a:t>adquirir</a:t>
            </a:r>
            <a:r>
              <a:rPr lang="es-MX" sz="1000" spc="-35" dirty="0">
                <a:solidFill>
                  <a:srgbClr val="1F1F1F"/>
                </a:solidFill>
                <a:latin typeface="Verdana"/>
                <a:cs typeface="Verdana"/>
              </a:rPr>
              <a:t> solo </a:t>
            </a:r>
            <a:r>
              <a:rPr lang="es-MX" sz="1000" spc="20" dirty="0">
                <a:solidFill>
                  <a:srgbClr val="1F1F1F"/>
                </a:solidFill>
                <a:latin typeface="Verdana"/>
                <a:cs typeface="Verdana"/>
              </a:rPr>
              <a:t>mediante</a:t>
            </a:r>
            <a:r>
              <a:rPr lang="es-MX" sz="1000" spc="-7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10" dirty="0">
                <a:solidFill>
                  <a:srgbClr val="1F1F1F"/>
                </a:solidFill>
                <a:latin typeface="Verdana"/>
                <a:cs typeface="Verdana"/>
              </a:rPr>
              <a:t>paquetes</a:t>
            </a:r>
            <a:r>
              <a:rPr lang="es-MX" sz="10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1F1F1F"/>
                </a:solidFill>
                <a:latin typeface="Verdana"/>
                <a:cs typeface="Verdana"/>
              </a:rPr>
              <a:t>prepago</a:t>
            </a:r>
            <a:r>
              <a:rPr lang="es-MX" sz="1000" spc="-7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25" dirty="0">
                <a:solidFill>
                  <a:srgbClr val="1F1F1F"/>
                </a:solidFill>
                <a:latin typeface="Verdana"/>
                <a:cs typeface="Verdana"/>
              </a:rPr>
              <a:t>de</a:t>
            </a:r>
            <a:r>
              <a:rPr lang="es-MX" sz="1000" spc="-8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75" dirty="0">
                <a:solidFill>
                  <a:srgbClr val="1F1F1F"/>
                </a:solidFill>
                <a:latin typeface="Verdana"/>
                <a:cs typeface="Verdana"/>
              </a:rPr>
              <a:t>1,000</a:t>
            </a:r>
            <a:r>
              <a:rPr lang="es-MX" sz="1000" spc="-6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15" dirty="0">
                <a:solidFill>
                  <a:srgbClr val="1F1F1F"/>
                </a:solidFill>
                <a:latin typeface="Verdana"/>
                <a:cs typeface="Verdana"/>
              </a:rPr>
              <a:t>unidades </a:t>
            </a:r>
            <a:r>
              <a:rPr lang="es-MX" sz="1000" spc="-33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lang="es-MX" sz="1000" spc="-70" dirty="0">
                <a:solidFill>
                  <a:srgbClr val="1F1F1F"/>
                </a:solidFill>
                <a:latin typeface="Verdana"/>
                <a:cs typeface="Verdana"/>
              </a:rPr>
              <a:t>(4.000$).</a:t>
            </a:r>
            <a:endParaRPr lang="es-MX" sz="1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0367" y="4990847"/>
            <a:ext cx="20034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90" dirty="0">
                <a:solidFill>
                  <a:srgbClr val="FF00FF"/>
                </a:solidFill>
                <a:latin typeface="Tahoma"/>
                <a:cs typeface="Tahoma"/>
              </a:rPr>
              <a:t>Ad</a:t>
            </a:r>
            <a:r>
              <a:rPr sz="1300" b="1" dirty="0">
                <a:solidFill>
                  <a:srgbClr val="FF00FF"/>
                </a:solidFill>
                <a:latin typeface="Tahoma"/>
                <a:cs typeface="Tahoma"/>
              </a:rPr>
              <a:t>i</a:t>
            </a:r>
            <a:r>
              <a:rPr sz="1300" b="1" spc="45" dirty="0">
                <a:solidFill>
                  <a:srgbClr val="FF00FF"/>
                </a:solidFill>
                <a:latin typeface="Tahoma"/>
                <a:cs typeface="Tahoma"/>
              </a:rPr>
              <a:t>c</a:t>
            </a:r>
            <a:r>
              <a:rPr sz="1300" b="1" spc="30" dirty="0">
                <a:solidFill>
                  <a:srgbClr val="FF00FF"/>
                </a:solidFill>
                <a:latin typeface="Tahoma"/>
                <a:cs typeface="Tahoma"/>
              </a:rPr>
              <a:t>i</a:t>
            </a:r>
            <a:r>
              <a:rPr sz="1300" b="1" spc="50" dirty="0">
                <a:solidFill>
                  <a:srgbClr val="FF00FF"/>
                </a:solidFill>
                <a:latin typeface="Tahoma"/>
                <a:cs typeface="Tahoma"/>
              </a:rPr>
              <a:t>o</a:t>
            </a:r>
            <a:r>
              <a:rPr sz="1300" b="1" spc="60" dirty="0">
                <a:solidFill>
                  <a:srgbClr val="FF00FF"/>
                </a:solidFill>
                <a:latin typeface="Tahoma"/>
                <a:cs typeface="Tahoma"/>
              </a:rPr>
              <a:t>n</a:t>
            </a:r>
            <a:r>
              <a:rPr sz="1300" b="1" spc="20" dirty="0">
                <a:solidFill>
                  <a:srgbClr val="FF00FF"/>
                </a:solidFill>
                <a:latin typeface="Tahoma"/>
                <a:cs typeface="Tahoma"/>
              </a:rPr>
              <a:t>a</a:t>
            </a:r>
            <a:r>
              <a:rPr sz="1300" b="1" spc="-5" dirty="0">
                <a:solidFill>
                  <a:srgbClr val="FF00FF"/>
                </a:solidFill>
                <a:latin typeface="Tahoma"/>
                <a:cs typeface="Tahoma"/>
              </a:rPr>
              <a:t>l</a:t>
            </a:r>
            <a:r>
              <a:rPr sz="1300" b="1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55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65" dirty="0">
                <a:solidFill>
                  <a:srgbClr val="FF00FF"/>
                </a:solidFill>
                <a:latin typeface="Tahoma"/>
                <a:cs typeface="Tahoma"/>
              </a:rPr>
              <a:t>-</a:t>
            </a:r>
            <a:r>
              <a:rPr sz="1300" b="1" spc="-2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FF00FF"/>
                </a:solidFill>
                <a:latin typeface="Tahoma"/>
                <a:cs typeface="Tahoma"/>
              </a:rPr>
              <a:t>O</a:t>
            </a:r>
            <a:r>
              <a:rPr sz="1300" b="1" spc="45" dirty="0">
                <a:solidFill>
                  <a:srgbClr val="FF00FF"/>
                </a:solidFill>
                <a:latin typeface="Tahoma"/>
                <a:cs typeface="Tahoma"/>
              </a:rPr>
              <a:t>T</a:t>
            </a:r>
            <a:r>
              <a:rPr sz="1300" b="1" spc="90" dirty="0">
                <a:solidFill>
                  <a:srgbClr val="FF00FF"/>
                </a:solidFill>
                <a:latin typeface="Tahoma"/>
                <a:cs typeface="Tahoma"/>
              </a:rPr>
              <a:t>P</a:t>
            </a:r>
            <a:r>
              <a:rPr sz="1300" b="1" spc="-20" dirty="0">
                <a:solidFill>
                  <a:srgbClr val="FF00FF"/>
                </a:solidFill>
                <a:latin typeface="Tahoma"/>
                <a:cs typeface="Tahoma"/>
              </a:rPr>
              <a:t> </a:t>
            </a:r>
            <a:r>
              <a:rPr sz="1300" b="1" spc="-130" dirty="0">
                <a:solidFill>
                  <a:srgbClr val="FF00FF"/>
                </a:solidFill>
                <a:latin typeface="Tahoma"/>
                <a:cs typeface="Tahoma"/>
              </a:rPr>
              <a:t>(</a:t>
            </a:r>
            <a:r>
              <a:rPr sz="1300" b="1" spc="40" dirty="0">
                <a:solidFill>
                  <a:srgbClr val="FF00FF"/>
                </a:solidFill>
                <a:latin typeface="Tahoma"/>
                <a:cs typeface="Tahoma"/>
              </a:rPr>
              <a:t>SM</a:t>
            </a:r>
            <a:r>
              <a:rPr sz="1300" b="1" spc="-75" dirty="0">
                <a:solidFill>
                  <a:srgbClr val="FF00FF"/>
                </a:solidFill>
                <a:latin typeface="Tahoma"/>
                <a:cs typeface="Tahoma"/>
              </a:rPr>
              <a:t>S</a:t>
            </a:r>
            <a:r>
              <a:rPr sz="1300" b="1" spc="-50" dirty="0">
                <a:solidFill>
                  <a:srgbClr val="FF00FF"/>
                </a:solidFill>
                <a:latin typeface="Tahoma"/>
                <a:cs typeface="Tahoma"/>
              </a:rPr>
              <a:t>)</a:t>
            </a:r>
            <a:r>
              <a:rPr sz="1300" b="1" spc="-270" dirty="0">
                <a:solidFill>
                  <a:srgbClr val="FF00FF"/>
                </a:solidFill>
                <a:latin typeface="Tahoma"/>
                <a:cs typeface="Tahoma"/>
              </a:rPr>
              <a:t>*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6561" y="4810760"/>
            <a:ext cx="6856730" cy="599440"/>
          </a:xfrm>
          <a:custGeom>
            <a:avLst/>
            <a:gdLst/>
            <a:ahLst/>
            <a:cxnLst/>
            <a:rect l="l" t="t" r="r" b="b"/>
            <a:pathLst>
              <a:path w="6856730" h="599439">
                <a:moveTo>
                  <a:pt x="0" y="73913"/>
                </a:moveTo>
                <a:lnTo>
                  <a:pt x="5816" y="45166"/>
                </a:lnTo>
                <a:lnTo>
                  <a:pt x="21669" y="21669"/>
                </a:lnTo>
                <a:lnTo>
                  <a:pt x="45166" y="5816"/>
                </a:lnTo>
                <a:lnTo>
                  <a:pt x="73913" y="0"/>
                </a:lnTo>
                <a:lnTo>
                  <a:pt x="6782561" y="0"/>
                </a:lnTo>
                <a:lnTo>
                  <a:pt x="6811309" y="5816"/>
                </a:lnTo>
                <a:lnTo>
                  <a:pt x="6834806" y="21669"/>
                </a:lnTo>
                <a:lnTo>
                  <a:pt x="6850659" y="45166"/>
                </a:lnTo>
                <a:lnTo>
                  <a:pt x="6856476" y="73913"/>
                </a:lnTo>
                <a:lnTo>
                  <a:pt x="6856476" y="525018"/>
                </a:lnTo>
                <a:lnTo>
                  <a:pt x="6850659" y="553765"/>
                </a:lnTo>
                <a:lnTo>
                  <a:pt x="6834806" y="577262"/>
                </a:lnTo>
                <a:lnTo>
                  <a:pt x="6811309" y="593115"/>
                </a:lnTo>
                <a:lnTo>
                  <a:pt x="6782561" y="598932"/>
                </a:lnTo>
                <a:lnTo>
                  <a:pt x="73913" y="598932"/>
                </a:lnTo>
                <a:lnTo>
                  <a:pt x="45166" y="593115"/>
                </a:lnTo>
                <a:lnTo>
                  <a:pt x="21669" y="577262"/>
                </a:lnTo>
                <a:lnTo>
                  <a:pt x="5816" y="553765"/>
                </a:lnTo>
                <a:lnTo>
                  <a:pt x="0" y="525018"/>
                </a:lnTo>
                <a:lnTo>
                  <a:pt x="0" y="73913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95412" y="5002563"/>
            <a:ext cx="230098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4,00</a:t>
            </a:r>
            <a:r>
              <a:rPr sz="1300" b="1" spc="-55" dirty="0">
                <a:solidFill>
                  <a:srgbClr val="3745ED"/>
                </a:solidFill>
                <a:latin typeface="Tahoma"/>
                <a:cs typeface="Tahoma"/>
              </a:rPr>
              <a:t>$ </a:t>
            </a: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por</a:t>
            </a:r>
            <a:r>
              <a:rPr sz="1300" b="1" spc="-55" dirty="0">
                <a:solidFill>
                  <a:srgbClr val="3745ED"/>
                </a:solidFill>
                <a:latin typeface="Tahoma"/>
                <a:cs typeface="Tahoma"/>
              </a:rPr>
              <a:t> SMS-OTP</a:t>
            </a: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 enviado</a:t>
            </a:r>
            <a:endParaRPr sz="1300" b="1" spc="-55" dirty="0">
              <a:solidFill>
                <a:srgbClr val="3745ED"/>
              </a:solidFill>
              <a:latin typeface="Tahoma"/>
              <a:cs typeface="Tahoma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DFB9BF1F-99C6-4DFD-92D1-9AB4F7AECCE2}"/>
              </a:ext>
            </a:extLst>
          </p:cNvPr>
          <p:cNvSpPr/>
          <p:nvPr/>
        </p:nvSpPr>
        <p:spPr>
          <a:xfrm>
            <a:off x="835976" y="3894226"/>
            <a:ext cx="3350260" cy="600710"/>
          </a:xfrm>
          <a:custGeom>
            <a:avLst/>
            <a:gdLst/>
            <a:ahLst/>
            <a:cxnLst/>
            <a:rect l="l" t="t" r="r" b="b"/>
            <a:pathLst>
              <a:path w="3350260" h="600710">
                <a:moveTo>
                  <a:pt x="3249676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5"/>
                </a:lnTo>
                <a:lnTo>
                  <a:pt x="3249676" y="600455"/>
                </a:lnTo>
                <a:lnTo>
                  <a:pt x="3288619" y="592587"/>
                </a:lnTo>
                <a:lnTo>
                  <a:pt x="3320430" y="571134"/>
                </a:lnTo>
                <a:lnTo>
                  <a:pt x="3341883" y="539323"/>
                </a:lnTo>
                <a:lnTo>
                  <a:pt x="3349752" y="500379"/>
                </a:lnTo>
                <a:lnTo>
                  <a:pt x="3349752" y="100075"/>
                </a:lnTo>
                <a:lnTo>
                  <a:pt x="3341883" y="61132"/>
                </a:lnTo>
                <a:lnTo>
                  <a:pt x="3320430" y="29321"/>
                </a:lnTo>
                <a:lnTo>
                  <a:pt x="3288619" y="7868"/>
                </a:lnTo>
                <a:lnTo>
                  <a:pt x="3249676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6FF738F-8E67-4E02-8EA6-41B02CFA6C7C}"/>
              </a:ext>
            </a:extLst>
          </p:cNvPr>
          <p:cNvSpPr txBox="1"/>
          <p:nvPr/>
        </p:nvSpPr>
        <p:spPr>
          <a:xfrm>
            <a:off x="1066800" y="4023918"/>
            <a:ext cx="2856993" cy="425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300" b="1" spc="65" dirty="0">
                <a:solidFill>
                  <a:srgbClr val="3745ED"/>
                </a:solidFill>
                <a:latin typeface="Tahoma"/>
                <a:cs typeface="Tahoma"/>
              </a:rPr>
              <a:t>P</a:t>
            </a:r>
            <a:r>
              <a:rPr lang="es-MX" sz="1300" b="1" spc="65" dirty="0">
                <a:solidFill>
                  <a:srgbClr val="3745ED"/>
                </a:solidFill>
                <a:latin typeface="Tahoma"/>
                <a:cs typeface="Tahoma"/>
              </a:rPr>
              <a:t>recios </a:t>
            </a:r>
            <a:r>
              <a:rPr lang="es-MX" sz="1300" b="1" spc="65" dirty="0">
                <a:latin typeface="Tahoma"/>
                <a:cs typeface="Tahoma"/>
              </a:rPr>
              <a:t>Comunicación E-mail</a:t>
            </a:r>
          </a:p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es-MX" sz="1300" b="1" spc="65" dirty="0">
                <a:latin typeface="Tahoma"/>
                <a:cs typeface="Tahoma"/>
              </a:rPr>
              <a:t>Certificado</a:t>
            </a:r>
            <a:r>
              <a:rPr sz="1300" b="1" spc="-5" dirty="0">
                <a:solidFill>
                  <a:srgbClr val="3745ED"/>
                </a:solidFill>
                <a:latin typeface="Tahoma"/>
                <a:cs typeface="Tahoma"/>
              </a:rPr>
              <a:t> 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DAE9A576-BB59-4B19-B23C-7F182A976954}"/>
              </a:ext>
            </a:extLst>
          </p:cNvPr>
          <p:cNvSpPr/>
          <p:nvPr/>
        </p:nvSpPr>
        <p:spPr>
          <a:xfrm>
            <a:off x="4499294" y="3880027"/>
            <a:ext cx="6856730" cy="600710"/>
          </a:xfrm>
          <a:custGeom>
            <a:avLst/>
            <a:gdLst/>
            <a:ahLst/>
            <a:cxnLst/>
            <a:rect l="l" t="t" r="r" b="b"/>
            <a:pathLst>
              <a:path w="6856730" h="600710">
                <a:moveTo>
                  <a:pt x="0" y="74168"/>
                </a:moveTo>
                <a:lnTo>
                  <a:pt x="5820" y="45273"/>
                </a:lnTo>
                <a:lnTo>
                  <a:pt x="21701" y="21701"/>
                </a:lnTo>
                <a:lnTo>
                  <a:pt x="45273" y="5820"/>
                </a:lnTo>
                <a:lnTo>
                  <a:pt x="74167" y="0"/>
                </a:lnTo>
                <a:lnTo>
                  <a:pt x="6782308" y="0"/>
                </a:lnTo>
                <a:lnTo>
                  <a:pt x="6811202" y="5820"/>
                </a:lnTo>
                <a:lnTo>
                  <a:pt x="6834774" y="21701"/>
                </a:lnTo>
                <a:lnTo>
                  <a:pt x="6850655" y="45273"/>
                </a:lnTo>
                <a:lnTo>
                  <a:pt x="6856476" y="74168"/>
                </a:lnTo>
                <a:lnTo>
                  <a:pt x="6856476" y="526288"/>
                </a:lnTo>
                <a:lnTo>
                  <a:pt x="6850655" y="555182"/>
                </a:lnTo>
                <a:lnTo>
                  <a:pt x="6834774" y="578754"/>
                </a:lnTo>
                <a:lnTo>
                  <a:pt x="6811202" y="594635"/>
                </a:lnTo>
                <a:lnTo>
                  <a:pt x="6782308" y="600456"/>
                </a:lnTo>
                <a:lnTo>
                  <a:pt x="74167" y="600456"/>
                </a:lnTo>
                <a:lnTo>
                  <a:pt x="45273" y="594635"/>
                </a:lnTo>
                <a:lnTo>
                  <a:pt x="21701" y="578754"/>
                </a:lnTo>
                <a:lnTo>
                  <a:pt x="5820" y="555182"/>
                </a:lnTo>
                <a:lnTo>
                  <a:pt x="0" y="526288"/>
                </a:lnTo>
                <a:lnTo>
                  <a:pt x="0" y="74168"/>
                </a:lnTo>
                <a:close/>
              </a:path>
            </a:pathLst>
          </a:custGeom>
          <a:ln w="19050">
            <a:solidFill>
              <a:srgbClr val="EBE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8FB0FC-F675-4F5A-9368-34A468D88375}"/>
              </a:ext>
            </a:extLst>
          </p:cNvPr>
          <p:cNvSpPr txBox="1"/>
          <p:nvPr/>
        </p:nvSpPr>
        <p:spPr>
          <a:xfrm>
            <a:off x="228600" y="6578250"/>
            <a:ext cx="60935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lvl="1">
              <a:lnSpc>
                <a:spcPct val="100000"/>
              </a:lnSpc>
              <a:spcBef>
                <a:spcPts val="229"/>
              </a:spcBef>
              <a:buSzPct val="92307"/>
              <a:tabLst>
                <a:tab pos="774700" algn="l"/>
                <a:tab pos="775335" algn="l"/>
              </a:tabLst>
            </a:pPr>
            <a:r>
              <a:rPr lang="es-ES" sz="1000" dirty="0">
                <a:solidFill>
                  <a:srgbClr val="1F1F1F"/>
                </a:solidFill>
                <a:latin typeface="Verdana"/>
              </a:rPr>
              <a:t>Precios en PESOS MEXICANOS (MXP), IVA no incluido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1E61FE7-4F66-4E74-BE68-7554794D81C9}"/>
              </a:ext>
            </a:extLst>
          </p:cNvPr>
          <p:cNvSpPr txBox="1"/>
          <p:nvPr/>
        </p:nvSpPr>
        <p:spPr>
          <a:xfrm>
            <a:off x="4718745" y="3302587"/>
            <a:ext cx="639953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>
              <a:lnSpc>
                <a:spcPts val="1480"/>
              </a:lnSpc>
              <a:spcBef>
                <a:spcPts val="105"/>
              </a:spcBef>
            </a:pPr>
            <a:r>
              <a:rPr lang="es-MX" sz="1300" b="1" spc="-55" dirty="0">
                <a:solidFill>
                  <a:srgbClr val="3745ED"/>
                </a:solidFill>
                <a:latin typeface="Tahoma"/>
                <a:cs typeface="Tahoma"/>
              </a:rPr>
              <a:t>10,00$      	   9,00$	   8,00$	   6,50$	5,00$	4,50$	4,00$</a:t>
            </a: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CF164483-2462-1746-B27B-7F4236986A72}"/>
              </a:ext>
            </a:extLst>
          </p:cNvPr>
          <p:cNvSpPr txBox="1"/>
          <p:nvPr/>
        </p:nvSpPr>
        <p:spPr>
          <a:xfrm>
            <a:off x="7162800" y="4052273"/>
            <a:ext cx="31242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4,00</a:t>
            </a:r>
            <a:r>
              <a:rPr sz="1300" b="1" spc="-55" dirty="0">
                <a:solidFill>
                  <a:srgbClr val="3745ED"/>
                </a:solidFill>
                <a:latin typeface="Tahoma"/>
                <a:cs typeface="Tahoma"/>
              </a:rPr>
              <a:t>$ </a:t>
            </a:r>
            <a:r>
              <a:rPr lang="es-ES" sz="1300" b="1" spc="-55" dirty="0">
                <a:solidFill>
                  <a:srgbClr val="3745ED"/>
                </a:solidFill>
                <a:latin typeface="Tahoma"/>
                <a:cs typeface="Tahoma"/>
              </a:rPr>
              <a:t>por email enviado</a:t>
            </a:r>
            <a:endParaRPr sz="1300" b="1" spc="-55" dirty="0">
              <a:solidFill>
                <a:srgbClr val="3745ED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623" y="1742059"/>
            <a:ext cx="10617200" cy="27462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04800" indent="-292735">
              <a:lnSpc>
                <a:spcPct val="100000"/>
              </a:lnSpc>
              <a:spcBef>
                <a:spcPts val="114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lang="es-ES" sz="1050" spc="-25" dirty="0">
                <a:latin typeface="Lucida Sans Unicode"/>
                <a:cs typeface="Lucida Sans Unicode"/>
              </a:rPr>
              <a:t>Se puede optar por el modelo </a:t>
            </a:r>
            <a:r>
              <a:rPr sz="1050" spc="55" dirty="0">
                <a:latin typeface="Lucida Sans Unicode"/>
                <a:cs typeface="Lucida Sans Unicode"/>
              </a:rPr>
              <a:t>p</a:t>
            </a:r>
            <a:r>
              <a:rPr lang="es-ES" sz="1050" spc="55" dirty="0" err="1">
                <a:latin typeface="Lucida Sans Unicode"/>
                <a:cs typeface="Lucida Sans Unicode"/>
              </a:rPr>
              <a:t>ost</a:t>
            </a:r>
            <a:r>
              <a:rPr lang="es-ES" sz="1050" spc="55" dirty="0">
                <a:latin typeface="Lucida Sans Unicode"/>
                <a:cs typeface="Lucida Sans Unicode"/>
              </a:rPr>
              <a:t>-</a:t>
            </a:r>
            <a:r>
              <a:rPr sz="1050" spc="55" dirty="0" err="1">
                <a:latin typeface="Lucida Sans Unicode"/>
                <a:cs typeface="Lucida Sans Unicode"/>
              </a:rPr>
              <a:t>pag</a:t>
            </a:r>
            <a:r>
              <a:rPr lang="es-ES" sz="1050" spc="55" dirty="0">
                <a:latin typeface="Lucida Sans Unicode"/>
                <a:cs typeface="Lucida Sans Unicode"/>
              </a:rPr>
              <a:t>o </a:t>
            </a:r>
            <a:r>
              <a:rPr lang="es-ES" sz="1050" spc="55" dirty="0" err="1">
                <a:latin typeface="Lucida Sans Unicode"/>
                <a:cs typeface="Lucida Sans Unicode"/>
              </a:rPr>
              <a:t>o</a:t>
            </a:r>
            <a:r>
              <a:rPr lang="es-ES" sz="1050" spc="55" dirty="0">
                <a:latin typeface="Lucida Sans Unicode"/>
                <a:cs typeface="Lucida Sans Unicode"/>
              </a:rPr>
              <a:t> </a:t>
            </a:r>
            <a:r>
              <a:rPr lang="es-ES" sz="1050" spc="55" dirty="0" err="1">
                <a:latin typeface="Lucida Sans Unicode"/>
                <a:cs typeface="Lucida Sans Unicode"/>
              </a:rPr>
              <a:t>pre-pago</a:t>
            </a:r>
            <a:r>
              <a:rPr lang="es-ES" sz="1050" spc="55" dirty="0">
                <a:latin typeface="Lucida Sans Unicode"/>
                <a:cs typeface="Lucida Sans Unicode"/>
              </a:rPr>
              <a:t> para los servicios de consumo: </a:t>
            </a:r>
          </a:p>
          <a:p>
            <a:pPr marL="304800" indent="-292735">
              <a:lnSpc>
                <a:spcPct val="100000"/>
              </a:lnSpc>
              <a:spcBef>
                <a:spcPts val="114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endParaRPr lang="es-ES" sz="1050" spc="55" dirty="0">
              <a:latin typeface="Lucida Sans Unicode"/>
              <a:cs typeface="Lucida Sans Unicode"/>
            </a:endParaRPr>
          </a:p>
          <a:p>
            <a:pPr marL="762000" lvl="1" indent="-292735">
              <a:spcBef>
                <a:spcPts val="114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lang="es-ES" sz="1050" spc="55" dirty="0">
                <a:latin typeface="Lucida Sans Unicode"/>
                <a:cs typeface="Lucida Sans Unicode"/>
              </a:rPr>
              <a:t>En caso del modelo post-pago, se realizará corte cada mes y se tendrá que cubrir las transacciones reales consumidas en el mes por el precio unitario por transacción en la escala correspondiente. </a:t>
            </a:r>
          </a:p>
          <a:p>
            <a:pPr marL="762000" lvl="1" indent="-292735">
              <a:spcBef>
                <a:spcPts val="114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lang="es-ES" sz="1050" spc="55" dirty="0">
                <a:latin typeface="Lucida Sans Unicode"/>
                <a:cs typeface="Lucida Sans Unicode"/>
              </a:rPr>
              <a:t>Si se opta por pre-pago, se cubrirá el total de la escala seleccionada por el precio unitario por transacción, en este segundo caso, el paquete adquirido tendrá una vigencia por 1 año para su consumo.</a:t>
            </a:r>
            <a:endParaRPr sz="10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F1F1F"/>
              </a:buClr>
              <a:buFont typeface="Verdana"/>
              <a:buChar char="-"/>
            </a:pPr>
            <a:endParaRPr sz="1650" dirty="0">
              <a:latin typeface="Lucida Sans Unicode"/>
              <a:cs typeface="Lucida Sans Unicode"/>
            </a:endParaRPr>
          </a:p>
          <a:p>
            <a:pPr marL="304800" indent="-292735">
              <a:lnSpc>
                <a:spcPct val="100000"/>
              </a:lnSpc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sz="1050" spc="60" dirty="0">
                <a:latin typeface="Lucida Sans Unicode"/>
                <a:cs typeface="Lucida Sans Unicode"/>
              </a:rPr>
              <a:t>Se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considera</a:t>
            </a:r>
            <a:r>
              <a:rPr sz="1050" spc="-10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un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proceso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consumido</a:t>
            </a:r>
            <a:r>
              <a:rPr sz="1050" spc="-15" dirty="0">
                <a:latin typeface="Lucida Sans Unicode"/>
                <a:cs typeface="Lucida Sans Unicode"/>
              </a:rPr>
              <a:t> </a:t>
            </a:r>
            <a:r>
              <a:rPr sz="1050" spc="50" dirty="0">
                <a:latin typeface="Lucida Sans Unicode"/>
                <a:cs typeface="Lucida Sans Unicode"/>
              </a:rPr>
              <a:t>desde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10" dirty="0">
                <a:latin typeface="Lucida Sans Unicode"/>
                <a:cs typeface="Lucida Sans Unicode"/>
              </a:rPr>
              <a:t>su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-5" dirty="0">
                <a:latin typeface="Lucida Sans Unicode"/>
                <a:cs typeface="Lucida Sans Unicode"/>
              </a:rPr>
              <a:t>inicialización,</a:t>
            </a:r>
            <a:r>
              <a:rPr sz="1050" spc="15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independientemente</a:t>
            </a:r>
            <a:r>
              <a:rPr sz="1050" spc="-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10" dirty="0">
                <a:latin typeface="Lucida Sans Unicode"/>
                <a:cs typeface="Lucida Sans Unicode"/>
              </a:rPr>
              <a:t>su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resultado.</a:t>
            </a:r>
            <a:endParaRPr sz="1050" dirty="0">
              <a:latin typeface="Lucida Sans Unicode"/>
              <a:cs typeface="Lucida Sans Unicode"/>
            </a:endParaRPr>
          </a:p>
          <a:p>
            <a:pPr marL="304800" indent="-292735">
              <a:lnSpc>
                <a:spcPct val="100000"/>
              </a:lnSpc>
              <a:spcBef>
                <a:spcPts val="1295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sz="1050" spc="-25" dirty="0">
                <a:latin typeface="Lucida Sans Unicode"/>
                <a:cs typeface="Lucida Sans Unicode"/>
              </a:rPr>
              <a:t>Los </a:t>
            </a:r>
            <a:r>
              <a:rPr sz="1050" spc="20" dirty="0">
                <a:latin typeface="Lucida Sans Unicode"/>
                <a:cs typeface="Lucida Sans Unicode"/>
              </a:rPr>
              <a:t>resultados</a:t>
            </a:r>
            <a:r>
              <a:rPr sz="1050" spc="-5" dirty="0">
                <a:latin typeface="Lucida Sans Unicode"/>
                <a:cs typeface="Lucida Sans Unicode"/>
              </a:rPr>
              <a:t> </a:t>
            </a:r>
            <a:r>
              <a:rPr sz="1050" spc="30" dirty="0">
                <a:latin typeface="Lucida Sans Unicode"/>
                <a:cs typeface="Lucida Sans Unicode"/>
              </a:rPr>
              <a:t>y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evidencias</a:t>
            </a:r>
            <a:r>
              <a:rPr sz="1050" spc="-5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se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entregarán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por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-25" dirty="0">
                <a:latin typeface="Lucida Sans Unicode"/>
                <a:cs typeface="Lucida Sans Unicode"/>
              </a:rPr>
              <a:t>API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al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término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la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transacción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identificación</a:t>
            </a:r>
            <a:r>
              <a:rPr sz="1050" spc="-10" dirty="0">
                <a:latin typeface="Lucida Sans Unicode"/>
                <a:cs typeface="Lucida Sans Unicode"/>
              </a:rPr>
              <a:t> </a:t>
            </a:r>
            <a:r>
              <a:rPr sz="1050" spc="40" dirty="0">
                <a:latin typeface="Lucida Sans Unicode"/>
                <a:cs typeface="Lucida Sans Unicode"/>
              </a:rPr>
              <a:t>o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autentificación,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45" dirty="0">
                <a:latin typeface="Lucida Sans Unicode"/>
                <a:cs typeface="Lucida Sans Unicode"/>
              </a:rPr>
              <a:t>llamados</a:t>
            </a:r>
            <a:r>
              <a:rPr sz="1050" spc="40" dirty="0">
                <a:latin typeface="Lucida Sans Unicode"/>
                <a:cs typeface="Lucida Sans Unicode"/>
              </a:rPr>
              <a:t> </a:t>
            </a:r>
            <a:r>
              <a:rPr sz="1050" spc="50" dirty="0">
                <a:latin typeface="Lucida Sans Unicode"/>
                <a:cs typeface="Lucida Sans Unicode"/>
              </a:rPr>
              <a:t>desde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la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85" dirty="0">
                <a:latin typeface="Lucida Sans Unicode"/>
                <a:cs typeface="Lucida Sans Unicode"/>
              </a:rPr>
              <a:t>app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85" dirty="0">
                <a:latin typeface="Lucida Sans Unicode"/>
                <a:cs typeface="Lucida Sans Unicode"/>
              </a:rPr>
              <a:t>Web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endParaRPr sz="1050" dirty="0">
              <a:latin typeface="Lucida Sans Unicode"/>
              <a:cs typeface="Lucida Sans Unicode"/>
            </a:endParaRPr>
          </a:p>
          <a:p>
            <a:pPr marL="304800">
              <a:lnSpc>
                <a:spcPct val="100000"/>
              </a:lnSpc>
              <a:spcBef>
                <a:spcPts val="25"/>
              </a:spcBef>
            </a:pPr>
            <a:r>
              <a:rPr sz="1050" spc="5" dirty="0">
                <a:latin typeface="Lucida Sans Unicode"/>
                <a:cs typeface="Lucida Sans Unicode"/>
              </a:rPr>
              <a:t>Administración.</a:t>
            </a:r>
            <a:endParaRPr sz="1050" dirty="0">
              <a:latin typeface="Lucida Sans Unicode"/>
              <a:cs typeface="Lucida Sans Unicode"/>
            </a:endParaRPr>
          </a:p>
          <a:p>
            <a:pPr marL="304800" indent="-292735">
              <a:lnSpc>
                <a:spcPct val="100000"/>
              </a:lnSpc>
              <a:spcBef>
                <a:spcPts val="1300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sz="1050" spc="60" dirty="0">
                <a:latin typeface="Lucida Sans Unicode"/>
                <a:cs typeface="Lucida Sans Unicode"/>
              </a:rPr>
              <a:t>Para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-5" dirty="0">
                <a:latin typeface="Lucida Sans Unicode"/>
                <a:cs typeface="Lucida Sans Unicode"/>
              </a:rPr>
              <a:t>los</a:t>
            </a:r>
            <a:r>
              <a:rPr sz="1050" spc="-20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costes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50" dirty="0">
                <a:latin typeface="Lucida Sans Unicode"/>
                <a:cs typeface="Lucida Sans Unicode"/>
              </a:rPr>
              <a:t>Pasarela</a:t>
            </a:r>
            <a:r>
              <a:rPr sz="1050" spc="10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lang="es-ES_tradnl" sz="1050" spc="5" dirty="0">
                <a:latin typeface="Lucida Sans Unicode"/>
                <a:cs typeface="Lucida Sans Unicode"/>
              </a:rPr>
              <a:t>Identificación</a:t>
            </a:r>
            <a:r>
              <a:rPr lang="es-ES" sz="1050" spc="5" dirty="0">
                <a:latin typeface="Lucida Sans Unicode"/>
                <a:cs typeface="Lucida Sans Unicode"/>
              </a:rPr>
              <a:t> y </a:t>
            </a:r>
            <a:r>
              <a:rPr lang="es-ES" sz="1050" spc="50" dirty="0">
                <a:latin typeface="Lucida Sans Unicode"/>
                <a:cs typeface="Lucida Sans Unicode"/>
              </a:rPr>
              <a:t>Comunicación E-mail Certificado</a:t>
            </a:r>
            <a:r>
              <a:rPr sz="1050" spc="50" dirty="0">
                <a:latin typeface="Lucida Sans Unicode"/>
                <a:cs typeface="Lucida Sans Unicode"/>
              </a:rPr>
              <a:t>, </a:t>
            </a:r>
            <a:r>
              <a:rPr sz="1050" spc="40" dirty="0">
                <a:latin typeface="Lucida Sans Unicode"/>
                <a:cs typeface="Lucida Sans Unicode"/>
              </a:rPr>
              <a:t>se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15" dirty="0">
                <a:latin typeface="Lucida Sans Unicode"/>
                <a:cs typeface="Lucida Sans Unicode"/>
              </a:rPr>
              <a:t>requiere</a:t>
            </a:r>
            <a:r>
              <a:rPr sz="1050" spc="-15" dirty="0">
                <a:latin typeface="Lucida Sans Unicode"/>
                <a:cs typeface="Lucida Sans Unicode"/>
              </a:rPr>
              <a:t> </a:t>
            </a:r>
            <a:r>
              <a:rPr sz="1050" spc="55" dirty="0">
                <a:latin typeface="Lucida Sans Unicode"/>
                <a:cs typeface="Lucida Sans Unicode"/>
              </a:rPr>
              <a:t>prepago</a:t>
            </a:r>
            <a:r>
              <a:rPr sz="1050" spc="-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-75" dirty="0">
                <a:latin typeface="Lucida Sans Unicode"/>
                <a:cs typeface="Lucida Sans Unicode"/>
              </a:rPr>
              <a:t>100%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65" dirty="0">
                <a:latin typeface="Lucida Sans Unicode"/>
                <a:cs typeface="Lucida Sans Unicode"/>
              </a:rPr>
              <a:t>de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5" dirty="0">
                <a:latin typeface="Lucida Sans Unicode"/>
                <a:cs typeface="Lucida Sans Unicode"/>
              </a:rPr>
              <a:t>SUSCRIPCIÓN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-50" dirty="0">
                <a:latin typeface="Lucida Sans Unicode"/>
                <a:cs typeface="Lucida Sans Unicode"/>
              </a:rPr>
              <a:t>ANUAL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30" dirty="0">
                <a:latin typeface="Lucida Sans Unicode"/>
                <a:cs typeface="Lucida Sans Unicode"/>
              </a:rPr>
              <a:t>y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un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55" dirty="0">
                <a:latin typeface="Lucida Sans Unicode"/>
                <a:cs typeface="Lucida Sans Unicode"/>
              </a:rPr>
              <a:t>paquete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45" dirty="0">
                <a:latin typeface="Lucida Sans Unicode"/>
                <a:cs typeface="Lucida Sans Unicode"/>
              </a:rPr>
              <a:t>seleccionado</a:t>
            </a:r>
            <a:r>
              <a:rPr sz="1050" spc="-5" dirty="0">
                <a:latin typeface="Lucida Sans Unicode"/>
                <a:cs typeface="Lucida Sans Unicode"/>
              </a:rPr>
              <a:t> </a:t>
            </a:r>
            <a:r>
              <a:rPr sz="1050" spc="140" dirty="0">
                <a:latin typeface="Lucida Sans Unicode"/>
                <a:cs typeface="Lucida Sans Unicode"/>
              </a:rPr>
              <a:t>a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50" dirty="0">
                <a:latin typeface="Lucida Sans Unicode"/>
                <a:cs typeface="Lucida Sans Unicode"/>
              </a:rPr>
              <a:t>la</a:t>
            </a:r>
            <a:r>
              <a:rPr sz="1050" spc="-15" dirty="0">
                <a:latin typeface="Lucida Sans Unicode"/>
                <a:cs typeface="Lucida Sans Unicode"/>
              </a:rPr>
              <a:t> </a:t>
            </a:r>
            <a:r>
              <a:rPr sz="1050" spc="45" dirty="0">
                <a:latin typeface="Lucida Sans Unicode"/>
                <a:cs typeface="Lucida Sans Unicode"/>
              </a:rPr>
              <a:t>puesta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45" dirty="0" err="1">
                <a:latin typeface="Lucida Sans Unicode"/>
                <a:cs typeface="Lucida Sans Unicode"/>
              </a:rPr>
              <a:t>en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15" dirty="0" err="1">
                <a:latin typeface="Lucida Sans Unicode"/>
                <a:cs typeface="Lucida Sans Unicode"/>
              </a:rPr>
              <a:t>producción</a:t>
            </a:r>
            <a:r>
              <a:rPr lang="es-ES" sz="1050" spc="15" dirty="0">
                <a:latin typeface="Lucida Sans Unicode"/>
                <a:cs typeface="Lucida Sans Unicode"/>
              </a:rPr>
              <a:t> en caso de optar por pre – pago. </a:t>
            </a:r>
            <a:endParaRPr sz="1050" dirty="0">
              <a:latin typeface="Lucida Sans Unicode"/>
              <a:cs typeface="Lucida Sans Unicode"/>
            </a:endParaRPr>
          </a:p>
          <a:p>
            <a:pPr marL="304800" indent="-292735">
              <a:lnSpc>
                <a:spcPct val="100000"/>
              </a:lnSpc>
              <a:spcBef>
                <a:spcPts val="1305"/>
              </a:spcBef>
              <a:buClr>
                <a:srgbClr val="1F1F1F"/>
              </a:buClr>
              <a:buSzPct val="95238"/>
              <a:buFont typeface="Verdana"/>
              <a:buChar char="-"/>
              <a:tabLst>
                <a:tab pos="304800" algn="l"/>
                <a:tab pos="305435" algn="l"/>
              </a:tabLst>
            </a:pPr>
            <a:r>
              <a:rPr sz="1050" spc="5" dirty="0">
                <a:latin typeface="Lucida Sans Unicode"/>
                <a:cs typeface="Lucida Sans Unicode"/>
              </a:rPr>
              <a:t>Todos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-5" dirty="0">
                <a:latin typeface="Lucida Sans Unicode"/>
                <a:cs typeface="Lucida Sans Unicode"/>
              </a:rPr>
              <a:t>los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importes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30" dirty="0">
                <a:latin typeface="Lucida Sans Unicode"/>
                <a:cs typeface="Lucida Sans Unicode"/>
              </a:rPr>
              <a:t>no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20" dirty="0">
                <a:latin typeface="Lucida Sans Unicode"/>
                <a:cs typeface="Lucida Sans Unicode"/>
              </a:rPr>
              <a:t>incluyen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-25" dirty="0">
                <a:latin typeface="Lucida Sans Unicode"/>
                <a:cs typeface="Lucida Sans Unicode"/>
              </a:rPr>
              <a:t>IVA</a:t>
            </a:r>
            <a:r>
              <a:rPr sz="1050" spc="-35" dirty="0">
                <a:latin typeface="Lucida Sans Unicode"/>
                <a:cs typeface="Lucida Sans Unicode"/>
              </a:rPr>
              <a:t> </a:t>
            </a:r>
            <a:r>
              <a:rPr sz="1050" spc="-20" dirty="0">
                <a:latin typeface="Lucida Sans Unicode"/>
                <a:cs typeface="Lucida Sans Unicode"/>
              </a:rPr>
              <a:t>ni</a:t>
            </a:r>
            <a:r>
              <a:rPr sz="1050" spc="-40" dirty="0">
                <a:latin typeface="Lucida Sans Unicode"/>
                <a:cs typeface="Lucida Sans Unicode"/>
              </a:rPr>
              <a:t> </a:t>
            </a:r>
            <a:r>
              <a:rPr sz="1050" spc="10" dirty="0">
                <a:latin typeface="Lucida Sans Unicode"/>
                <a:cs typeface="Lucida Sans Unicode"/>
              </a:rPr>
              <a:t>ningún</a:t>
            </a:r>
            <a:r>
              <a:rPr sz="1050" spc="-30" dirty="0">
                <a:latin typeface="Lucida Sans Unicode"/>
                <a:cs typeface="Lucida Sans Unicode"/>
              </a:rPr>
              <a:t> </a:t>
            </a:r>
            <a:r>
              <a:rPr sz="1050" spc="25" dirty="0">
                <a:latin typeface="Lucida Sans Unicode"/>
                <a:cs typeface="Lucida Sans Unicode"/>
              </a:rPr>
              <a:t>impuesto</a:t>
            </a:r>
            <a:r>
              <a:rPr sz="1050" spc="-25" dirty="0">
                <a:latin typeface="Lucida Sans Unicode"/>
                <a:cs typeface="Lucida Sans Unicode"/>
              </a:rPr>
              <a:t> </a:t>
            </a:r>
            <a:r>
              <a:rPr sz="1050" spc="35" dirty="0">
                <a:latin typeface="Lucida Sans Unicode"/>
                <a:cs typeface="Lucida Sans Unicode"/>
              </a:rPr>
              <a:t>local</a:t>
            </a:r>
            <a:r>
              <a:rPr sz="1050" spc="-45" dirty="0">
                <a:latin typeface="Lucida Sans Unicode"/>
                <a:cs typeface="Lucida Sans Unicode"/>
              </a:rPr>
              <a:t> </a:t>
            </a:r>
            <a:r>
              <a:rPr sz="1050" spc="-25" dirty="0">
                <a:latin typeface="Lucida Sans Unicode"/>
                <a:cs typeface="Lucida Sans Unicode"/>
              </a:rPr>
              <a:t>exigible.</a:t>
            </a:r>
            <a:endParaRPr sz="10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879347"/>
            <a:ext cx="5785485" cy="416559"/>
          </a:xfrm>
          <a:custGeom>
            <a:avLst/>
            <a:gdLst/>
            <a:ahLst/>
            <a:cxnLst/>
            <a:rect l="l" t="t" r="r" b="b"/>
            <a:pathLst>
              <a:path w="5785485" h="416559">
                <a:moveTo>
                  <a:pt x="5715762" y="0"/>
                </a:moveTo>
                <a:lnTo>
                  <a:pt x="69342" y="0"/>
                </a:lnTo>
                <a:lnTo>
                  <a:pt x="42348" y="5441"/>
                </a:lnTo>
                <a:lnTo>
                  <a:pt x="20307" y="20288"/>
                </a:lnTo>
                <a:lnTo>
                  <a:pt x="5448" y="42326"/>
                </a:lnTo>
                <a:lnTo>
                  <a:pt x="0" y="69341"/>
                </a:lnTo>
                <a:lnTo>
                  <a:pt x="0" y="346710"/>
                </a:lnTo>
                <a:lnTo>
                  <a:pt x="5448" y="373725"/>
                </a:lnTo>
                <a:lnTo>
                  <a:pt x="20307" y="395763"/>
                </a:lnTo>
                <a:lnTo>
                  <a:pt x="42348" y="410610"/>
                </a:lnTo>
                <a:lnTo>
                  <a:pt x="69342" y="416051"/>
                </a:lnTo>
                <a:lnTo>
                  <a:pt x="5715762" y="416051"/>
                </a:lnTo>
                <a:lnTo>
                  <a:pt x="5742777" y="410610"/>
                </a:lnTo>
                <a:lnTo>
                  <a:pt x="5764815" y="395763"/>
                </a:lnTo>
                <a:lnTo>
                  <a:pt x="5779662" y="373725"/>
                </a:lnTo>
                <a:lnTo>
                  <a:pt x="5785104" y="346710"/>
                </a:lnTo>
                <a:lnTo>
                  <a:pt x="5785104" y="69341"/>
                </a:lnTo>
                <a:lnTo>
                  <a:pt x="5779662" y="42326"/>
                </a:lnTo>
                <a:lnTo>
                  <a:pt x="5764815" y="20288"/>
                </a:lnTo>
                <a:lnTo>
                  <a:pt x="5742777" y="5441"/>
                </a:lnTo>
                <a:lnTo>
                  <a:pt x="5715762" y="0"/>
                </a:lnTo>
                <a:close/>
              </a:path>
            </a:pathLst>
          </a:custGeom>
          <a:solidFill>
            <a:srgbClr val="082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3522" y="878281"/>
            <a:ext cx="4122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FFFFFF"/>
                </a:solidFill>
              </a:rPr>
              <a:t>Consideraciones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50" dirty="0">
                <a:solidFill>
                  <a:srgbClr val="FFFFFF"/>
                </a:solidFill>
              </a:rPr>
              <a:t>Pasarela</a:t>
            </a:r>
            <a:endParaRPr sz="2400" dirty="0"/>
          </a:p>
        </p:txBody>
      </p:sp>
      <p:pic>
        <p:nvPicPr>
          <p:cNvPr id="5" name="Google Shape;131;p27" descr="Imagen">
            <a:extLst>
              <a:ext uri="{FF2B5EF4-FFF2-40B4-BE49-F238E27FC236}">
                <a16:creationId xmlns:a16="http://schemas.microsoft.com/office/drawing/2014/main" id="{25122241-A101-4EF3-BC15-0CAFEE8BDA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3400" y="173753"/>
            <a:ext cx="3836533" cy="70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/>
          <p:nvPr/>
        </p:nvSpPr>
        <p:spPr>
          <a:xfrm rot="5400000">
            <a:off x="1909763" y="-1919287"/>
            <a:ext cx="6848475" cy="10706100"/>
          </a:xfrm>
          <a:prstGeom prst="flowChartManualInput">
            <a:avLst/>
          </a:prstGeom>
          <a:solidFill>
            <a:srgbClr val="374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761999" y="2353542"/>
            <a:ext cx="5376227" cy="107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Plataforma WebApp para </a:t>
            </a: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proceso</a:t>
            </a: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endParaRPr sz="41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n 2" descr="Imagen que contiene persona&#10;&#10;Descripción generada automáticamente">
            <a:extLst>
              <a:ext uri="{FF2B5EF4-FFF2-40B4-BE49-F238E27FC236}">
                <a16:creationId xmlns:a16="http://schemas.microsoft.com/office/drawing/2014/main" id="{EB274BA0-F5BC-4245-8E97-813AEFE1B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38299"/>
            <a:ext cx="6915806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74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3398520"/>
            <a:ext cx="481939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000" spc="100" dirty="0">
                <a:solidFill>
                  <a:srgbClr val="FFFFFF"/>
                </a:solidFill>
              </a:rPr>
              <a:t>Gracias</a:t>
            </a:r>
            <a:r>
              <a:rPr lang="es-MX" sz="5000" spc="100" dirty="0">
                <a:solidFill>
                  <a:srgbClr val="FFFFFF"/>
                </a:solidFill>
              </a:rPr>
              <a:t> por su Confianza </a:t>
            </a:r>
            <a:endParaRPr sz="5000" dirty="0"/>
          </a:p>
        </p:txBody>
      </p:sp>
      <p:pic>
        <p:nvPicPr>
          <p:cNvPr id="4" name="Google Shape;131;p27" descr="Imagen">
            <a:extLst>
              <a:ext uri="{FF2B5EF4-FFF2-40B4-BE49-F238E27FC236}">
                <a16:creationId xmlns:a16="http://schemas.microsoft.com/office/drawing/2014/main" id="{00358A31-7AD8-4B02-9426-D59C2943926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800" y="762000"/>
            <a:ext cx="8103733" cy="125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0800000">
            <a:off x="6869720" y="4445"/>
            <a:ext cx="5326380" cy="6849109"/>
          </a:xfrm>
          <a:custGeom>
            <a:avLst/>
            <a:gdLst/>
            <a:ahLst/>
            <a:cxnLst/>
            <a:rect l="l" t="t" r="r" b="b"/>
            <a:pathLst>
              <a:path w="5326380" h="6849109">
                <a:moveTo>
                  <a:pt x="4261104" y="0"/>
                </a:moveTo>
                <a:lnTo>
                  <a:pt x="0" y="0"/>
                </a:lnTo>
                <a:lnTo>
                  <a:pt x="0" y="6848855"/>
                </a:lnTo>
                <a:lnTo>
                  <a:pt x="5326380" y="6848855"/>
                </a:lnTo>
                <a:lnTo>
                  <a:pt x="4261104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836" y="607568"/>
            <a:ext cx="691705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pc="65" dirty="0"/>
              <a:t>1. </a:t>
            </a:r>
            <a:r>
              <a:rPr lang="es-MX" spc="65" dirty="0" err="1"/>
              <a:t>WebApp</a:t>
            </a:r>
            <a:r>
              <a:rPr lang="es-MX" spc="65" dirty="0"/>
              <a:t> Pasarela</a:t>
            </a:r>
            <a:r>
              <a:rPr spc="-60" dirty="0"/>
              <a:t> </a:t>
            </a:r>
            <a:r>
              <a:rPr spc="-390" dirty="0"/>
              <a:t>«</a:t>
            </a:r>
            <a:r>
              <a:rPr spc="-20" dirty="0"/>
              <a:t> </a:t>
            </a:r>
            <a:r>
              <a:rPr lang="es-MX" spc="15" dirty="0"/>
              <a:t>COVID DT</a:t>
            </a:r>
            <a:r>
              <a:rPr spc="-50" dirty="0"/>
              <a:t> </a:t>
            </a:r>
            <a:r>
              <a:rPr spc="-390" dirty="0"/>
              <a:t>»</a:t>
            </a:r>
          </a:p>
        </p:txBody>
      </p:sp>
      <p:sp>
        <p:nvSpPr>
          <p:cNvPr id="8" name="object 8"/>
          <p:cNvSpPr/>
          <p:nvPr/>
        </p:nvSpPr>
        <p:spPr>
          <a:xfrm>
            <a:off x="900685" y="4229100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5" h="276225">
                <a:moveTo>
                  <a:pt x="138683" y="0"/>
                </a:moveTo>
                <a:lnTo>
                  <a:pt x="94853" y="7028"/>
                </a:lnTo>
                <a:lnTo>
                  <a:pt x="56784" y="26602"/>
                </a:lnTo>
                <a:lnTo>
                  <a:pt x="26761" y="56455"/>
                </a:lnTo>
                <a:lnTo>
                  <a:pt x="7071" y="94317"/>
                </a:lnTo>
                <a:lnTo>
                  <a:pt x="0" y="137922"/>
                </a:lnTo>
                <a:lnTo>
                  <a:pt x="7071" y="181526"/>
                </a:lnTo>
                <a:lnTo>
                  <a:pt x="26761" y="219388"/>
                </a:lnTo>
                <a:lnTo>
                  <a:pt x="56784" y="249241"/>
                </a:lnTo>
                <a:lnTo>
                  <a:pt x="94853" y="268815"/>
                </a:lnTo>
                <a:lnTo>
                  <a:pt x="138683" y="275844"/>
                </a:lnTo>
                <a:lnTo>
                  <a:pt x="182514" y="268815"/>
                </a:lnTo>
                <a:lnTo>
                  <a:pt x="220583" y="249241"/>
                </a:lnTo>
                <a:lnTo>
                  <a:pt x="250606" y="219388"/>
                </a:lnTo>
                <a:lnTo>
                  <a:pt x="270296" y="181526"/>
                </a:lnTo>
                <a:lnTo>
                  <a:pt x="277367" y="137922"/>
                </a:lnTo>
                <a:lnTo>
                  <a:pt x="270296" y="94317"/>
                </a:lnTo>
                <a:lnTo>
                  <a:pt x="250606" y="56455"/>
                </a:lnTo>
                <a:lnTo>
                  <a:pt x="220583" y="26602"/>
                </a:lnTo>
                <a:lnTo>
                  <a:pt x="182514" y="7028"/>
                </a:lnTo>
                <a:lnTo>
                  <a:pt x="138683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7298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1200" dirty="0">
              <a:latin typeface="Leelawadee UI"/>
              <a:cs typeface="Leelawade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9484" y="422910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15591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6760" y="422910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7439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4168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1736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39670" y="4751959"/>
            <a:ext cx="103949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100" b="1" spc="35" dirty="0">
                <a:solidFill>
                  <a:srgbClr val="082CDB"/>
                </a:solidFill>
                <a:latin typeface="Tahoma"/>
                <a:cs typeface="Tahoma"/>
              </a:rPr>
              <a:t>Registro del Paciente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05732" y="4667250"/>
            <a:ext cx="125031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MX" sz="1100" b="1" spc="40" dirty="0">
                <a:solidFill>
                  <a:srgbClr val="082CDB"/>
                </a:solidFill>
                <a:latin typeface="Tahoma"/>
                <a:cs typeface="Tahoma"/>
              </a:rPr>
              <a:t>Pasarela de Pago</a:t>
            </a:r>
            <a:endParaRPr lang="es-ES" sz="1100" b="1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100" spc="25" dirty="0">
                <a:solidFill>
                  <a:srgbClr val="1F1F1F"/>
                </a:solidFill>
                <a:latin typeface="Verdana"/>
                <a:cs typeface="Verdana"/>
              </a:rPr>
              <a:t>Pago con Tarjeta de Débito y Crédito</a:t>
            </a:r>
            <a:endParaRPr lang="es-ES" sz="11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4667250"/>
            <a:ext cx="101554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s-MX" sz="1100" b="1" spc="25" dirty="0">
                <a:solidFill>
                  <a:srgbClr val="082CDB"/>
                </a:solidFill>
                <a:latin typeface="Tahoma"/>
                <a:cs typeface="Tahoma"/>
              </a:rPr>
              <a:t>Confirmación del Pago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6044" y="5148198"/>
            <a:ext cx="10871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lang="es-MX" sz="1100" spc="-55" dirty="0">
                <a:solidFill>
                  <a:srgbClr val="1F1F1F"/>
                </a:solidFill>
                <a:latin typeface="Verdana"/>
                <a:cs typeface="Tahoma"/>
              </a:rPr>
              <a:t>Carga los datos de la compra a realizar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0904" y="5018628"/>
            <a:ext cx="130952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 algn="ctr">
              <a:lnSpc>
                <a:spcPct val="100000"/>
              </a:lnSpc>
              <a:spcBef>
                <a:spcPts val="100"/>
              </a:spcBef>
            </a:pPr>
            <a:r>
              <a:rPr lang="es-MX" sz="1100" dirty="0">
                <a:latin typeface="Tahoma"/>
                <a:cs typeface="Tahoma"/>
              </a:rPr>
              <a:t>Comunicación del pago realizado para seguir el proceso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58146" y="1908509"/>
            <a:ext cx="1232535" cy="2185035"/>
            <a:chOff x="7026157" y="1908509"/>
            <a:chExt cx="1232535" cy="218503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6157" y="1908509"/>
              <a:ext cx="1232230" cy="21847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87" y="2810255"/>
              <a:ext cx="743711" cy="46177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1091" y="1919177"/>
            <a:ext cx="1232230" cy="218477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04800" y="1662683"/>
            <a:ext cx="1591310" cy="4022090"/>
            <a:chOff x="4972811" y="1662683"/>
            <a:chExt cx="1591310" cy="402209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2811" y="1662683"/>
              <a:ext cx="1591056" cy="25420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0095" y="2042159"/>
              <a:ext cx="844296" cy="18257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37988" y="5178298"/>
              <a:ext cx="998219" cy="506095"/>
            </a:xfrm>
            <a:custGeom>
              <a:avLst/>
              <a:gdLst/>
              <a:ahLst/>
              <a:cxnLst/>
              <a:rect l="l" t="t" r="r" b="b"/>
              <a:pathLst>
                <a:path w="998220" h="506095">
                  <a:moveTo>
                    <a:pt x="998207" y="167640"/>
                  </a:moveTo>
                  <a:lnTo>
                    <a:pt x="963168" y="167640"/>
                  </a:lnTo>
                  <a:lnTo>
                    <a:pt x="963168" y="0"/>
                  </a:lnTo>
                  <a:lnTo>
                    <a:pt x="33528" y="0"/>
                  </a:lnTo>
                  <a:lnTo>
                    <a:pt x="33528" y="167640"/>
                  </a:lnTo>
                  <a:lnTo>
                    <a:pt x="0" y="167640"/>
                  </a:lnTo>
                  <a:lnTo>
                    <a:pt x="0" y="338328"/>
                  </a:lnTo>
                  <a:lnTo>
                    <a:pt x="56388" y="338328"/>
                  </a:lnTo>
                  <a:lnTo>
                    <a:pt x="56388" y="505917"/>
                  </a:lnTo>
                  <a:lnTo>
                    <a:pt x="905256" y="505917"/>
                  </a:lnTo>
                  <a:lnTo>
                    <a:pt x="905256" y="338328"/>
                  </a:lnTo>
                  <a:lnTo>
                    <a:pt x="998207" y="338328"/>
                  </a:lnTo>
                  <a:lnTo>
                    <a:pt x="998207" y="167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5076445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6332" y="423976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3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1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50280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4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593" y="4729734"/>
            <a:ext cx="95376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lang="es-MX" sz="1100" b="1" spc="5" dirty="0">
                <a:solidFill>
                  <a:srgbClr val="082CDB"/>
                </a:solidFill>
                <a:latin typeface="Tahoma"/>
                <a:cs typeface="Tahoma"/>
              </a:rPr>
              <a:t>Lectura del QR en Hotel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440" y="5162169"/>
            <a:ext cx="9188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1100" spc="-55" dirty="0">
                <a:solidFill>
                  <a:srgbClr val="1F1F1F"/>
                </a:solidFill>
                <a:latin typeface="Verdana"/>
                <a:cs typeface="Verdana"/>
              </a:rPr>
              <a:t>Enlace </a:t>
            </a:r>
            <a:r>
              <a:rPr lang="es-MX" sz="1100" spc="-55" dirty="0" err="1">
                <a:solidFill>
                  <a:srgbClr val="1F1F1F"/>
                </a:solidFill>
                <a:latin typeface="Verdana"/>
                <a:cs typeface="Verdana"/>
              </a:rPr>
              <a:t>url</a:t>
            </a:r>
            <a:r>
              <a:rPr lang="es-MX" sz="1100" spc="-55" dirty="0">
                <a:solidFill>
                  <a:srgbClr val="1F1F1F"/>
                </a:solidFill>
                <a:latin typeface="Verdana"/>
                <a:cs typeface="Verdana"/>
              </a:rPr>
              <a:t> a la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910" y="5329809"/>
            <a:ext cx="107556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lang="es-MX" sz="1100" spc="55" dirty="0" err="1">
                <a:solidFill>
                  <a:srgbClr val="1F1F1F"/>
                </a:solidFill>
                <a:latin typeface="Verdana"/>
                <a:cs typeface="Verdana"/>
              </a:rPr>
              <a:t>WebApp</a:t>
            </a:r>
            <a:r>
              <a:rPr lang="es-MX" sz="1100" spc="55" dirty="0">
                <a:solidFill>
                  <a:srgbClr val="1F1F1F"/>
                </a:solidFill>
                <a:latin typeface="Verdana"/>
                <a:cs typeface="Verdana"/>
              </a:rPr>
              <a:t> para iniciar con el registro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10689" y="5924803"/>
            <a:ext cx="26943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390" dirty="0">
                <a:solidFill>
                  <a:srgbClr val="041FAB"/>
                </a:solidFill>
                <a:latin typeface="Tahoma"/>
                <a:cs typeface="Tahoma"/>
              </a:rPr>
              <a:t>«</a:t>
            </a:r>
            <a:r>
              <a:rPr sz="2900" b="1" spc="-3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2900" b="1" spc="90" dirty="0">
                <a:solidFill>
                  <a:srgbClr val="041FAB"/>
                </a:solidFill>
                <a:latin typeface="Tahoma"/>
                <a:cs typeface="Tahoma"/>
              </a:rPr>
              <a:t>white</a:t>
            </a:r>
            <a:r>
              <a:rPr sz="2900" b="1" spc="-55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041FAB"/>
                </a:solidFill>
                <a:latin typeface="Tahoma"/>
                <a:cs typeface="Tahoma"/>
              </a:rPr>
              <a:t>label»</a:t>
            </a:r>
            <a:endParaRPr sz="2900" dirty="0">
              <a:latin typeface="Tahoma"/>
              <a:cs typeface="Tahoma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114C96A9-BCDD-4BBD-B770-E7C50197457B}"/>
              </a:ext>
            </a:extLst>
          </p:cNvPr>
          <p:cNvSpPr txBox="1"/>
          <p:nvPr/>
        </p:nvSpPr>
        <p:spPr>
          <a:xfrm>
            <a:off x="8153400" y="4103607"/>
            <a:ext cx="3477895" cy="214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El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iniciará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mediante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una  </a:t>
            </a:r>
            <a:r>
              <a:rPr sz="1300" spc="10" dirty="0">
                <a:latin typeface="Verdana"/>
                <a:cs typeface="Verdana"/>
              </a:rPr>
              <a:t>lla</a:t>
            </a:r>
            <a:r>
              <a:rPr sz="1300" spc="40" dirty="0">
                <a:latin typeface="Verdana"/>
                <a:cs typeface="Verdana"/>
              </a:rPr>
              <a:t>m</a:t>
            </a:r>
            <a:r>
              <a:rPr sz="1300" spc="10" dirty="0">
                <a:latin typeface="Verdana"/>
                <a:cs typeface="Verdana"/>
              </a:rPr>
              <a:t>ada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un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145" dirty="0">
                <a:latin typeface="Verdana"/>
                <a:cs typeface="Verdana"/>
              </a:rPr>
              <a:t>P</a:t>
            </a:r>
            <a:r>
              <a:rPr sz="1300" spc="-160" dirty="0">
                <a:latin typeface="Verdana"/>
                <a:cs typeface="Verdana"/>
              </a:rPr>
              <a:t>I</a:t>
            </a:r>
            <a:r>
              <a:rPr sz="1300" spc="-200" dirty="0">
                <a:latin typeface="Verdana"/>
                <a:cs typeface="Verdana"/>
              </a:rPr>
              <a:t>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spc="20" dirty="0">
                <a:latin typeface="Verdana"/>
                <a:cs typeface="Verdana"/>
              </a:rPr>
              <a:t>ntinuació</a:t>
            </a:r>
            <a:r>
              <a:rPr sz="1300" spc="-75" dirty="0">
                <a:latin typeface="Verdana"/>
                <a:cs typeface="Verdana"/>
              </a:rPr>
              <a:t>n,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 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lang="es-MX" sz="1300" spc="20" dirty="0">
                <a:latin typeface="Verdana"/>
                <a:cs typeface="Verdana"/>
              </a:rPr>
              <a:t>pago de la prueba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iniciará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s</a:t>
            </a:r>
            <a:r>
              <a:rPr sz="1300" b="1" spc="15" dirty="0">
                <a:solidFill>
                  <a:srgbClr val="082CDB"/>
                </a:solidFill>
                <a:latin typeface="Tahoma"/>
                <a:cs typeface="Tahoma"/>
              </a:rPr>
              <a:t>in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la 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necesidad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realizar</a:t>
            </a:r>
            <a:r>
              <a:rPr sz="1300" b="1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082CDB"/>
                </a:solidFill>
                <a:latin typeface="Tahoma"/>
                <a:cs typeface="Tahoma"/>
              </a:rPr>
              <a:t>más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desarrollos</a:t>
            </a:r>
            <a:r>
              <a:rPr sz="1300" spc="-10" dirty="0">
                <a:latin typeface="Verdana"/>
                <a:cs typeface="Verdana"/>
              </a:rPr>
              <a:t>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es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dirty="0">
                <a:latin typeface="Verdana"/>
                <a:cs typeface="Verdana"/>
              </a:rPr>
              <a:t>eci</a:t>
            </a:r>
            <a:r>
              <a:rPr sz="1300" spc="-10" dirty="0">
                <a:latin typeface="Verdana"/>
                <a:cs typeface="Verdana"/>
              </a:rPr>
              <a:t>r</a:t>
            </a:r>
            <a:r>
              <a:rPr sz="1300" spc="-200" dirty="0">
                <a:latin typeface="Verdana"/>
                <a:cs typeface="Verdana"/>
              </a:rPr>
              <a:t>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todo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-20" dirty="0">
                <a:latin typeface="Verdana"/>
                <a:cs typeface="Verdana"/>
              </a:rPr>
              <a:t>stará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listo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minutos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solo </a:t>
            </a:r>
            <a:r>
              <a:rPr sz="1300" spc="30" dirty="0" err="1">
                <a:latin typeface="Verdana"/>
                <a:cs typeface="Verdana"/>
              </a:rPr>
              <a:t>n</a:t>
            </a:r>
            <a:r>
              <a:rPr sz="1300" spc="25" dirty="0" err="1">
                <a:latin typeface="Verdana"/>
                <a:cs typeface="Verdana"/>
              </a:rPr>
              <a:t>e</a:t>
            </a:r>
            <a:r>
              <a:rPr sz="1300" dirty="0" err="1">
                <a:latin typeface="Verdana"/>
                <a:cs typeface="Verdana"/>
              </a:rPr>
              <a:t>cesit</a:t>
            </a:r>
            <a:r>
              <a:rPr sz="1300" spc="5" dirty="0" err="1">
                <a:latin typeface="Verdana"/>
                <a:cs typeface="Verdana"/>
              </a:rPr>
              <a:t>a</a:t>
            </a:r>
            <a:r>
              <a:rPr sz="1300" spc="-35" dirty="0" err="1">
                <a:latin typeface="Verdana"/>
                <a:cs typeface="Verdana"/>
              </a:rPr>
              <a:t>r</a:t>
            </a:r>
            <a:r>
              <a:rPr lang="es-MX" sz="1300" spc="-35" dirty="0" err="1">
                <a:latin typeface="Verdana"/>
                <a:cs typeface="Verdana"/>
              </a:rPr>
              <a:t>ás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lang="es-MX" sz="1300" spc="20" dirty="0">
                <a:latin typeface="Verdana"/>
                <a:cs typeface="Verdana"/>
              </a:rPr>
              <a:t>que </a:t>
            </a:r>
            <a:r>
              <a:rPr lang="es-MX" sz="1300" spc="20" dirty="0" err="1">
                <a:latin typeface="Verdana"/>
                <a:cs typeface="Verdana"/>
              </a:rPr>
              <a:t>concentr</a:t>
            </a:r>
            <a:r>
              <a:rPr sz="1300" spc="5" dirty="0" err="1">
                <a:latin typeface="Verdana"/>
                <a:cs typeface="Verdana"/>
              </a:rPr>
              <a:t>arte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lang="es-MX" sz="1300" spc="35" dirty="0">
                <a:latin typeface="Verdana"/>
                <a:cs typeface="Verdana"/>
              </a:rPr>
              <a:t>en </a:t>
            </a:r>
            <a:r>
              <a:rPr sz="1300" spc="25" dirty="0" err="1">
                <a:latin typeface="Verdana"/>
                <a:cs typeface="Verdana"/>
              </a:rPr>
              <a:t>e</a:t>
            </a:r>
            <a:r>
              <a:rPr sz="1300" spc="-10" dirty="0" err="1">
                <a:latin typeface="Verdana"/>
                <a:cs typeface="Verdana"/>
              </a:rPr>
              <a:t>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-15" dirty="0">
                <a:latin typeface="Verdana"/>
                <a:cs typeface="Verdana"/>
              </a:rPr>
              <a:t>st</a:t>
            </a:r>
            <a:r>
              <a:rPr sz="1300" spc="20" dirty="0">
                <a:latin typeface="Verdana"/>
                <a:cs typeface="Verdana"/>
              </a:rPr>
              <a:t>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lang="es-MX" sz="1300" spc="-105" dirty="0">
                <a:latin typeface="Verdana"/>
                <a:cs typeface="Verdana"/>
              </a:rPr>
              <a:t>l proceso, una vez confirmada de forma positiva el pago de la prueba comprada</a:t>
            </a:r>
            <a:r>
              <a:rPr sz="1300" spc="-45" dirty="0">
                <a:latin typeface="Verdana"/>
                <a:cs typeface="Verdana"/>
              </a:rPr>
              <a:t>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A2BEC447-6732-48D2-A717-42D0BF750BE0}"/>
              </a:ext>
            </a:extLst>
          </p:cNvPr>
          <p:cNvSpPr txBox="1"/>
          <p:nvPr/>
        </p:nvSpPr>
        <p:spPr>
          <a:xfrm>
            <a:off x="8153400" y="3343105"/>
            <a:ext cx="3418204" cy="48821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lang="es-MX" sz="1600" b="1" spc="60" dirty="0" err="1">
                <a:solidFill>
                  <a:srgbClr val="082CDB"/>
                </a:solidFill>
                <a:latin typeface="Tahoma"/>
                <a:cs typeface="Tahoma"/>
              </a:rPr>
              <a:t>Có</a:t>
            </a:r>
            <a:r>
              <a:rPr sz="1600" b="1" spc="90" dirty="0" err="1">
                <a:solidFill>
                  <a:srgbClr val="082CDB"/>
                </a:solidFill>
                <a:latin typeface="Tahoma"/>
                <a:cs typeface="Tahoma"/>
              </a:rPr>
              <a:t>mo</a:t>
            </a:r>
            <a:r>
              <a:rPr sz="16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lang="es-MX" sz="1600" b="1" spc="55" dirty="0">
                <a:solidFill>
                  <a:srgbClr val="082CDB"/>
                </a:solidFill>
                <a:latin typeface="Tahoma"/>
                <a:cs typeface="Tahoma"/>
              </a:rPr>
              <a:t>funciona la</a:t>
            </a:r>
            <a:r>
              <a:rPr sz="1600" b="1" spc="-3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82CDB"/>
                </a:solidFill>
                <a:latin typeface="Tahoma"/>
                <a:cs typeface="Tahoma"/>
              </a:rPr>
              <a:t>pasarela</a:t>
            </a:r>
            <a:r>
              <a:rPr sz="1600" b="1" spc="-2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600" b="1" spc="75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600" b="1" spc="-45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600" b="1" spc="40" dirty="0" err="1">
                <a:solidFill>
                  <a:srgbClr val="082CDB"/>
                </a:solidFill>
                <a:latin typeface="Tahoma"/>
                <a:cs typeface="Tahoma"/>
              </a:rPr>
              <a:t>pago</a:t>
            </a:r>
            <a:r>
              <a:rPr lang="es-MX" sz="1600" b="1" spc="40" dirty="0">
                <a:solidFill>
                  <a:srgbClr val="082CDB"/>
                </a:solidFill>
                <a:latin typeface="Tahoma"/>
                <a:cs typeface="Tahoma"/>
              </a:rPr>
              <a:t> de </a:t>
            </a:r>
            <a:r>
              <a:rPr lang="es-MX" sz="1600" b="1" spc="40" dirty="0" err="1">
                <a:solidFill>
                  <a:srgbClr val="082CDB"/>
                </a:solidFill>
                <a:latin typeface="Tahoma"/>
                <a:cs typeface="Tahoma"/>
              </a:rPr>
              <a:t>Conekta</a:t>
            </a:r>
            <a:r>
              <a:rPr sz="1600" b="1" spc="40" dirty="0">
                <a:solidFill>
                  <a:srgbClr val="082CDB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DB155793-575C-45E9-BDAC-E4369F5A3EA7}"/>
              </a:ext>
            </a:extLst>
          </p:cNvPr>
          <p:cNvSpPr txBox="1"/>
          <p:nvPr/>
        </p:nvSpPr>
        <p:spPr>
          <a:xfrm>
            <a:off x="8142368" y="762000"/>
            <a:ext cx="3440267" cy="1427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35" dirty="0">
                <a:latin typeface="Verdana"/>
                <a:cs typeface="Verdana"/>
              </a:rPr>
              <a:t>L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so</a:t>
            </a:r>
            <a:r>
              <a:rPr sz="1300" spc="30" dirty="0">
                <a:latin typeface="Verdana"/>
                <a:cs typeface="Verdana"/>
              </a:rPr>
              <a:t>luc</a:t>
            </a:r>
            <a:r>
              <a:rPr sz="1300" spc="20" dirty="0">
                <a:latin typeface="Verdana"/>
                <a:cs typeface="Verdana"/>
              </a:rPr>
              <a:t>ión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«</a:t>
            </a:r>
            <a:r>
              <a:rPr sz="1300" b="1" spc="-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-3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5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v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e</a:t>
            </a:r>
            <a:r>
              <a:rPr sz="1300" b="1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en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80" dirty="0">
                <a:solidFill>
                  <a:srgbClr val="082CDB"/>
                </a:solidFill>
                <a:latin typeface="Tahoma"/>
                <a:cs typeface="Tahoma"/>
              </a:rPr>
              <a:t>m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no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»</a:t>
            </a:r>
            <a:r>
              <a:rPr sz="1300" b="1" spc="-5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dirty="0">
                <a:latin typeface="Verdana"/>
                <a:cs typeface="Verdana"/>
              </a:rPr>
              <a:t>o</a:t>
            </a:r>
            <a:r>
              <a:rPr sz="1300" spc="5" dirty="0">
                <a:latin typeface="Verdana"/>
                <a:cs typeface="Verdana"/>
              </a:rPr>
              <a:t>f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ce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 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5" dirty="0" err="1">
                <a:latin typeface="Verdana"/>
                <a:cs typeface="Verdana"/>
              </a:rPr>
              <a:t>co</a:t>
            </a:r>
            <a:r>
              <a:rPr sz="1300" spc="110" dirty="0" err="1">
                <a:latin typeface="Verdana"/>
                <a:cs typeface="Verdana"/>
              </a:rPr>
              <a:t>m</a:t>
            </a:r>
            <a:r>
              <a:rPr sz="1300" spc="20" dirty="0" err="1">
                <a:latin typeface="Verdana"/>
                <a:cs typeface="Verdana"/>
              </a:rPr>
              <a:t>pl</a:t>
            </a:r>
            <a:r>
              <a:rPr sz="1300" spc="15" dirty="0" err="1">
                <a:latin typeface="Verdana"/>
                <a:cs typeface="Verdana"/>
              </a:rPr>
              <a:t>eto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lang="es-MX" sz="1300" spc="35" dirty="0">
                <a:latin typeface="Verdana"/>
                <a:cs typeface="Verdana"/>
              </a:rPr>
              <a:t>a través de lectura de QR de acceso a la </a:t>
            </a:r>
            <a:r>
              <a:rPr lang="es-MX" sz="1300" spc="35" dirty="0" err="1">
                <a:latin typeface="Verdana"/>
                <a:cs typeface="Verdana"/>
              </a:rPr>
              <a:t>url</a:t>
            </a:r>
            <a:r>
              <a:rPr lang="es-MX" sz="1300" spc="35" dirty="0">
                <a:latin typeface="Verdana"/>
                <a:cs typeface="Verdana"/>
              </a:rPr>
              <a:t> de la Pasarela </a:t>
            </a:r>
            <a:r>
              <a:rPr lang="es-MX" sz="1300" b="1" spc="-180" dirty="0">
                <a:solidFill>
                  <a:srgbClr val="0000FF"/>
                </a:solidFill>
                <a:latin typeface="Tahoma"/>
                <a:cs typeface="Tahoma"/>
              </a:rPr>
              <a:t>«</a:t>
            </a:r>
            <a:r>
              <a:rPr lang="es-MX" sz="1300" b="1" spc="-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s-MX" sz="1300" b="1" spc="30" dirty="0">
                <a:solidFill>
                  <a:srgbClr val="082CDB"/>
                </a:solidFill>
                <a:latin typeface="Tahoma"/>
                <a:cs typeface="Tahoma"/>
              </a:rPr>
              <a:t>COVID DT</a:t>
            </a:r>
            <a:r>
              <a:rPr lang="es-MX"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lang="es-MX" sz="1300" b="1" spc="-180" dirty="0">
                <a:solidFill>
                  <a:srgbClr val="0000FF"/>
                </a:solidFill>
                <a:latin typeface="Tahoma"/>
                <a:cs typeface="Tahoma"/>
              </a:rPr>
              <a:t>»</a:t>
            </a:r>
            <a:r>
              <a:rPr lang="es-MX" sz="1300" b="1" spc="35" dirty="0">
                <a:solidFill>
                  <a:srgbClr val="041FA7"/>
                </a:solidFill>
                <a:latin typeface="Verdana"/>
                <a:cs typeface="Verdana"/>
              </a:rPr>
              <a:t> </a:t>
            </a:r>
            <a:r>
              <a:rPr lang="es-MX" sz="1300" spc="35" dirty="0">
                <a:latin typeface="Verdana"/>
                <a:cs typeface="Verdana"/>
              </a:rPr>
              <a:t>para el registro y compra de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lang="es-MX" sz="1300" spc="-90" dirty="0">
                <a:latin typeface="Verdana"/>
                <a:cs typeface="Verdana"/>
              </a:rPr>
              <a:t>la prueba de antígenos de forma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no  </a:t>
            </a:r>
            <a:r>
              <a:rPr sz="1300" spc="20" dirty="0" err="1">
                <a:latin typeface="Verdana"/>
                <a:cs typeface="Verdana"/>
              </a:rPr>
              <a:t>p</a:t>
            </a:r>
            <a:r>
              <a:rPr sz="1300" dirty="0" err="1">
                <a:latin typeface="Verdana"/>
                <a:cs typeface="Verdana"/>
              </a:rPr>
              <a:t>r</a:t>
            </a:r>
            <a:r>
              <a:rPr sz="1300" spc="5" dirty="0" err="1">
                <a:latin typeface="Verdana"/>
                <a:cs typeface="Verdana"/>
              </a:rPr>
              <a:t>ese</a:t>
            </a:r>
            <a:r>
              <a:rPr sz="1300" spc="-5" dirty="0" err="1">
                <a:latin typeface="Verdana"/>
                <a:cs typeface="Verdana"/>
              </a:rPr>
              <a:t>n</a:t>
            </a:r>
            <a:r>
              <a:rPr sz="1300" spc="5" dirty="0" err="1">
                <a:latin typeface="Verdana"/>
                <a:cs typeface="Verdana"/>
              </a:rPr>
              <a:t>cia</a:t>
            </a:r>
            <a:r>
              <a:rPr sz="1300" spc="-10" dirty="0" err="1">
                <a:latin typeface="Verdana"/>
                <a:cs typeface="Verdana"/>
              </a:rPr>
              <a:t>l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lang="es-MX" sz="1300" spc="-90" dirty="0">
                <a:latin typeface="Verdana"/>
                <a:cs typeface="Verdana"/>
              </a:rPr>
              <a:t>y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f</a:t>
            </a:r>
            <a:r>
              <a:rPr sz="1300" spc="30" dirty="0">
                <a:latin typeface="Verdana"/>
                <a:cs typeface="Verdana"/>
              </a:rPr>
              <a:t>orm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b="1" spc="20" dirty="0">
                <a:latin typeface="Tahoma"/>
                <a:cs typeface="Tahoma"/>
              </a:rPr>
              <a:t>desasisti</a:t>
            </a:r>
            <a:r>
              <a:rPr sz="1300" b="1" spc="50" dirty="0">
                <a:latin typeface="Tahoma"/>
                <a:cs typeface="Tahoma"/>
              </a:rPr>
              <a:t>da</a:t>
            </a:r>
            <a:r>
              <a:rPr sz="1300" spc="-200" dirty="0">
                <a:latin typeface="Verdana"/>
                <a:cs typeface="Verdana"/>
              </a:rPr>
              <a:t>..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2" name="object 7">
            <a:extLst>
              <a:ext uri="{FF2B5EF4-FFF2-40B4-BE49-F238E27FC236}">
                <a16:creationId xmlns:a16="http://schemas.microsoft.com/office/drawing/2014/main" id="{1EE4D3A0-521A-4943-B94F-235B99277AFC}"/>
              </a:ext>
            </a:extLst>
          </p:cNvPr>
          <p:cNvSpPr txBox="1"/>
          <p:nvPr/>
        </p:nvSpPr>
        <p:spPr>
          <a:xfrm>
            <a:off x="8153400" y="2190987"/>
            <a:ext cx="3621404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70" dirty="0">
                <a:latin typeface="Verdana"/>
                <a:cs typeface="Verdana"/>
              </a:rPr>
              <a:t>N</a:t>
            </a:r>
            <a:r>
              <a:rPr sz="1300" spc="60" dirty="0">
                <a:latin typeface="Verdana"/>
                <a:cs typeface="Verdana"/>
              </a:rPr>
              <a:t>u</a:t>
            </a:r>
            <a:r>
              <a:rPr sz="1300" spc="-15" dirty="0">
                <a:latin typeface="Verdana"/>
                <a:cs typeface="Verdana"/>
              </a:rPr>
              <a:t>estra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h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40" dirty="0">
                <a:latin typeface="Verdana"/>
                <a:cs typeface="Verdana"/>
              </a:rPr>
              <a:t>r</a:t>
            </a:r>
            <a:r>
              <a:rPr sz="1300" spc="-5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m</a:t>
            </a:r>
            <a:r>
              <a:rPr sz="1300" spc="15" dirty="0">
                <a:latin typeface="Verdana"/>
                <a:cs typeface="Verdana"/>
              </a:rPr>
              <a:t>ie</a:t>
            </a:r>
            <a:r>
              <a:rPr sz="1300" spc="10" dirty="0">
                <a:latin typeface="Verdana"/>
                <a:cs typeface="Verdana"/>
              </a:rPr>
              <a:t>n</a:t>
            </a:r>
            <a:r>
              <a:rPr sz="1300" spc="-5" dirty="0">
                <a:latin typeface="Verdana"/>
                <a:cs typeface="Verdana"/>
              </a:rPr>
              <a:t>ta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es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225" dirty="0">
                <a:latin typeface="Verdana"/>
                <a:cs typeface="Verdan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«</a:t>
            </a:r>
            <a:r>
              <a:rPr sz="1300" b="1" spc="-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w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70" dirty="0">
                <a:solidFill>
                  <a:srgbClr val="082CDB"/>
                </a:solidFill>
                <a:latin typeface="Tahoma"/>
                <a:cs typeface="Tahoma"/>
              </a:rPr>
              <a:t>C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»</a:t>
            </a:r>
            <a:r>
              <a:rPr sz="1300" b="1" spc="-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ro  </a:t>
            </a:r>
            <a:r>
              <a:rPr sz="1300" dirty="0">
                <a:latin typeface="Verdana"/>
                <a:cs typeface="Verdana"/>
              </a:rPr>
              <a:t>sin </a:t>
            </a:r>
            <a:r>
              <a:rPr sz="1300" spc="5" dirty="0">
                <a:latin typeface="Verdana"/>
                <a:cs typeface="Verdana"/>
              </a:rPr>
              <a:t>perder todas </a:t>
            </a:r>
            <a:r>
              <a:rPr sz="1300" spc="-25" dirty="0">
                <a:latin typeface="Verdana"/>
                <a:cs typeface="Verdana"/>
              </a:rPr>
              <a:t>las </a:t>
            </a:r>
            <a:r>
              <a:rPr sz="1300" spc="15" dirty="0">
                <a:latin typeface="Verdana"/>
                <a:cs typeface="Verdana"/>
              </a:rPr>
              <a:t>capacidades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rsona</a:t>
            </a:r>
            <a:r>
              <a:rPr sz="1300" dirty="0">
                <a:latin typeface="Verdana"/>
                <a:cs typeface="Verdana"/>
              </a:rPr>
              <a:t>lizació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p</a:t>
            </a:r>
            <a:r>
              <a:rPr sz="1300" spc="5" dirty="0">
                <a:latin typeface="Verdana"/>
                <a:cs typeface="Verdana"/>
              </a:rPr>
              <a:t>ara</a:t>
            </a:r>
            <a:r>
              <a:rPr sz="1300" spc="20" dirty="0">
                <a:latin typeface="Verdana"/>
                <a:cs typeface="Verdana"/>
              </a:rPr>
              <a:t>m</a:t>
            </a:r>
            <a:r>
              <a:rPr sz="1300" spc="-5" dirty="0">
                <a:latin typeface="Verdana"/>
                <a:cs typeface="Verdana"/>
              </a:rPr>
              <a:t>et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izació</a:t>
            </a:r>
            <a:r>
              <a:rPr sz="1300" spc="-75" dirty="0">
                <a:latin typeface="Verdana"/>
                <a:cs typeface="Verdana"/>
              </a:rPr>
              <a:t>n.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3570B26-0C27-46BB-A9DD-7BB10D09C347}"/>
              </a:ext>
            </a:extLst>
          </p:cNvPr>
          <p:cNvSpPr txBox="1"/>
          <p:nvPr/>
        </p:nvSpPr>
        <p:spPr>
          <a:xfrm>
            <a:off x="900685" y="2286000"/>
            <a:ext cx="443483" cy="762000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45" name="Picture 2" descr="Las 5 mejores APPS para escanear códigos QR ✓ GRATIS">
            <a:extLst>
              <a:ext uri="{FF2B5EF4-FFF2-40B4-BE49-F238E27FC236}">
                <a16:creationId xmlns:a16="http://schemas.microsoft.com/office/drawing/2014/main" id="{E9C97932-4DD3-426C-8AB8-890E5D408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3197" r="12078" b="21959"/>
          <a:stretch/>
        </p:blipFill>
        <p:spPr bwMode="auto">
          <a:xfrm>
            <a:off x="789118" y="2307149"/>
            <a:ext cx="613147" cy="6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5096387-11FD-4840-A264-8CDDFFD0FC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1808" b="4910"/>
          <a:stretch/>
        </p:blipFill>
        <p:spPr>
          <a:xfrm>
            <a:off x="2463075" y="2187583"/>
            <a:ext cx="846454" cy="1447658"/>
          </a:xfrm>
          <a:prstGeom prst="rect">
            <a:avLst/>
          </a:prstGeom>
        </p:spPr>
      </p:pic>
      <p:grpSp>
        <p:nvGrpSpPr>
          <p:cNvPr id="50" name="object 22">
            <a:extLst>
              <a:ext uri="{FF2B5EF4-FFF2-40B4-BE49-F238E27FC236}">
                <a16:creationId xmlns:a16="http://schemas.microsoft.com/office/drawing/2014/main" id="{4566F55B-C683-40F6-9DE1-D8215CDBA382}"/>
              </a:ext>
            </a:extLst>
          </p:cNvPr>
          <p:cNvGrpSpPr/>
          <p:nvPr/>
        </p:nvGrpSpPr>
        <p:grpSpPr>
          <a:xfrm>
            <a:off x="4192553" y="1908377"/>
            <a:ext cx="1232535" cy="2185035"/>
            <a:chOff x="7026157" y="1908509"/>
            <a:chExt cx="1232535" cy="2185035"/>
          </a:xfrm>
        </p:grpSpPr>
        <p:pic>
          <p:nvPicPr>
            <p:cNvPr id="51" name="object 23">
              <a:extLst>
                <a:ext uri="{FF2B5EF4-FFF2-40B4-BE49-F238E27FC236}">
                  <a16:creationId xmlns:a16="http://schemas.microsoft.com/office/drawing/2014/main" id="{36CA0676-7A98-4C04-9098-3C564C0B75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6157" y="1908509"/>
              <a:ext cx="1232230" cy="2184773"/>
            </a:xfrm>
            <a:prstGeom prst="rect">
              <a:avLst/>
            </a:prstGeom>
          </p:spPr>
        </p:pic>
        <p:pic>
          <p:nvPicPr>
            <p:cNvPr id="52" name="object 24">
              <a:extLst>
                <a:ext uri="{FF2B5EF4-FFF2-40B4-BE49-F238E27FC236}">
                  <a16:creationId xmlns:a16="http://schemas.microsoft.com/office/drawing/2014/main" id="{AD2509E6-B16A-453C-BA93-67946718D75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87" y="2810255"/>
              <a:ext cx="743711" cy="461772"/>
            </a:xfrm>
            <a:prstGeom prst="rect">
              <a:avLst/>
            </a:prstGeom>
          </p:spPr>
        </p:pic>
      </p:grpSp>
      <p:pic>
        <p:nvPicPr>
          <p:cNvPr id="53" name="Imagen 5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A7877E7-A2B9-4554-9C0F-0C6861DE94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9"/>
          <a:stretch/>
        </p:blipFill>
        <p:spPr>
          <a:xfrm>
            <a:off x="4289158" y="2203386"/>
            <a:ext cx="886041" cy="1441601"/>
          </a:xfrm>
          <a:prstGeom prst="rect">
            <a:avLst/>
          </a:prstGeom>
        </p:spPr>
      </p:pic>
      <p:pic>
        <p:nvPicPr>
          <p:cNvPr id="1028" name="Picture 4" descr="confirmacion compra - Clara Ávila">
            <a:extLst>
              <a:ext uri="{FF2B5EF4-FFF2-40B4-BE49-F238E27FC236}">
                <a16:creationId xmlns:a16="http://schemas.microsoft.com/office/drawing/2014/main" id="{32F4BA68-8640-4106-9288-91B36A1E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36" y="2230103"/>
            <a:ext cx="880807" cy="12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/>
          <p:nvPr/>
        </p:nvSpPr>
        <p:spPr>
          <a:xfrm rot="5400000">
            <a:off x="1909763" y="-1919287"/>
            <a:ext cx="6848475" cy="10706100"/>
          </a:xfrm>
          <a:prstGeom prst="flowChartManualInput">
            <a:avLst/>
          </a:prstGeom>
          <a:solidFill>
            <a:srgbClr val="374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"/>
          <p:cNvSpPr txBox="1"/>
          <p:nvPr/>
        </p:nvSpPr>
        <p:spPr>
          <a:xfrm>
            <a:off x="762000" y="2353543"/>
            <a:ext cx="51312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Verificación</a:t>
            </a: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identidad</a:t>
            </a: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1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biometría</a:t>
            </a:r>
            <a:r>
              <a:rPr lang="en-US" sz="41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facial</a:t>
            </a:r>
            <a:endParaRPr sz="41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OCR</a:t>
            </a:r>
            <a:endParaRPr sz="2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226" y="1431211"/>
            <a:ext cx="5755976" cy="3995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6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5326380" cy="6849109"/>
          </a:xfrm>
          <a:custGeom>
            <a:avLst/>
            <a:gdLst/>
            <a:ahLst/>
            <a:cxnLst/>
            <a:rect l="l" t="t" r="r" b="b"/>
            <a:pathLst>
              <a:path w="5326380" h="6849109">
                <a:moveTo>
                  <a:pt x="4261104" y="0"/>
                </a:moveTo>
                <a:lnTo>
                  <a:pt x="0" y="0"/>
                </a:lnTo>
                <a:lnTo>
                  <a:pt x="0" y="6848855"/>
                </a:lnTo>
                <a:lnTo>
                  <a:pt x="5326380" y="6848855"/>
                </a:lnTo>
                <a:lnTo>
                  <a:pt x="4261104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836" y="607568"/>
            <a:ext cx="7833564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MX" spc="65" dirty="0"/>
              <a:t>2. </a:t>
            </a:r>
            <a:r>
              <a:rPr spc="65" dirty="0" err="1"/>
              <a:t>Pasarela</a:t>
            </a:r>
            <a:r>
              <a:rPr spc="-55" dirty="0"/>
              <a:t> </a:t>
            </a:r>
            <a:r>
              <a:rPr spc="50" dirty="0"/>
              <a:t>Identificación</a:t>
            </a:r>
            <a:r>
              <a:rPr spc="-60" dirty="0"/>
              <a:t> </a:t>
            </a:r>
            <a:r>
              <a:rPr spc="-390" dirty="0"/>
              <a:t>«</a:t>
            </a:r>
            <a:r>
              <a:rPr spc="-20" dirty="0"/>
              <a:t> </a:t>
            </a:r>
            <a:r>
              <a:rPr spc="15" dirty="0"/>
              <a:t>all</a:t>
            </a:r>
            <a:r>
              <a:rPr spc="-30" dirty="0"/>
              <a:t> </a:t>
            </a:r>
            <a:r>
              <a:rPr spc="70" dirty="0"/>
              <a:t>in</a:t>
            </a:r>
            <a:r>
              <a:rPr spc="-30" dirty="0"/>
              <a:t> </a:t>
            </a:r>
            <a:r>
              <a:rPr spc="120" dirty="0"/>
              <a:t>one</a:t>
            </a:r>
            <a:r>
              <a:rPr spc="-50" dirty="0"/>
              <a:t> </a:t>
            </a:r>
            <a:r>
              <a:rPr spc="-390" dirty="0"/>
              <a:t>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2815" y="4702581"/>
            <a:ext cx="3477895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15" dirty="0">
                <a:latin typeface="Verdana"/>
                <a:cs typeface="Verdana"/>
              </a:rPr>
              <a:t>El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8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iniciará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mediante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una  </a:t>
            </a:r>
            <a:r>
              <a:rPr sz="1300" spc="10" dirty="0">
                <a:latin typeface="Verdana"/>
                <a:cs typeface="Verdana"/>
              </a:rPr>
              <a:t>lla</a:t>
            </a:r>
            <a:r>
              <a:rPr sz="1300" spc="40" dirty="0">
                <a:latin typeface="Verdana"/>
                <a:cs typeface="Verdana"/>
              </a:rPr>
              <a:t>m</a:t>
            </a:r>
            <a:r>
              <a:rPr sz="1300" spc="10" dirty="0">
                <a:latin typeface="Verdana"/>
                <a:cs typeface="Verdana"/>
              </a:rPr>
              <a:t>ada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un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A</a:t>
            </a:r>
            <a:r>
              <a:rPr sz="1300" spc="145" dirty="0">
                <a:latin typeface="Verdana"/>
                <a:cs typeface="Verdana"/>
              </a:rPr>
              <a:t>P</a:t>
            </a:r>
            <a:r>
              <a:rPr sz="1300" spc="-160" dirty="0">
                <a:latin typeface="Verdana"/>
                <a:cs typeface="Verdana"/>
              </a:rPr>
              <a:t>I</a:t>
            </a:r>
            <a:r>
              <a:rPr sz="1300" spc="-200" dirty="0">
                <a:latin typeface="Verdana"/>
                <a:cs typeface="Verdana"/>
              </a:rPr>
              <a:t>,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spc="20" dirty="0">
                <a:latin typeface="Verdana"/>
                <a:cs typeface="Verdana"/>
              </a:rPr>
              <a:t>ntinuació</a:t>
            </a:r>
            <a:r>
              <a:rPr sz="1300" spc="-75" dirty="0">
                <a:latin typeface="Verdana"/>
                <a:cs typeface="Verdana"/>
              </a:rPr>
              <a:t>n,</a:t>
            </a:r>
            <a:r>
              <a:rPr sz="1300" spc="-13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 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10" dirty="0">
                <a:latin typeface="Verdana"/>
                <a:cs typeface="Verdana"/>
              </a:rPr>
              <a:t>ntif</a:t>
            </a:r>
            <a:r>
              <a:rPr sz="1300" spc="5" dirty="0">
                <a:latin typeface="Verdana"/>
                <a:cs typeface="Verdana"/>
              </a:rPr>
              <a:t>ica</a:t>
            </a:r>
            <a:r>
              <a:rPr sz="1300" spc="20" dirty="0">
                <a:latin typeface="Verdana"/>
                <a:cs typeface="Verdana"/>
              </a:rPr>
              <a:t>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se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iniciará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s</a:t>
            </a:r>
            <a:r>
              <a:rPr sz="1300" b="1" spc="15" dirty="0">
                <a:solidFill>
                  <a:srgbClr val="082CDB"/>
                </a:solidFill>
                <a:latin typeface="Tahoma"/>
                <a:cs typeface="Tahoma"/>
              </a:rPr>
              <a:t>in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la  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necesidad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082CDB"/>
                </a:solidFill>
                <a:latin typeface="Tahoma"/>
                <a:cs typeface="Tahoma"/>
              </a:rPr>
              <a:t>realizar</a:t>
            </a:r>
            <a:r>
              <a:rPr sz="1300" b="1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45" dirty="0">
                <a:solidFill>
                  <a:srgbClr val="082CDB"/>
                </a:solidFill>
                <a:latin typeface="Tahoma"/>
                <a:cs typeface="Tahoma"/>
              </a:rPr>
              <a:t>más</a:t>
            </a:r>
            <a:r>
              <a:rPr sz="1300" b="1" spc="-2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desarrollos</a:t>
            </a:r>
            <a:r>
              <a:rPr sz="1300" spc="-10" dirty="0">
                <a:latin typeface="Verdana"/>
                <a:cs typeface="Verdana"/>
              </a:rPr>
              <a:t>,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es </a:t>
            </a:r>
            <a:r>
              <a:rPr sz="1300" spc="-440" dirty="0">
                <a:latin typeface="Verdana"/>
                <a:cs typeface="Verdana"/>
              </a:rPr>
              <a:t> </a:t>
            </a:r>
            <a:r>
              <a:rPr sz="1300" spc="65" dirty="0">
                <a:latin typeface="Verdana"/>
                <a:cs typeface="Verdana"/>
              </a:rPr>
              <a:t>d</a:t>
            </a:r>
            <a:r>
              <a:rPr sz="1300" dirty="0">
                <a:latin typeface="Verdana"/>
                <a:cs typeface="Verdana"/>
              </a:rPr>
              <a:t>eci</a:t>
            </a:r>
            <a:r>
              <a:rPr sz="1300" spc="-10" dirty="0">
                <a:latin typeface="Verdana"/>
                <a:cs typeface="Verdana"/>
              </a:rPr>
              <a:t>r</a:t>
            </a:r>
            <a:r>
              <a:rPr sz="1300" spc="-200" dirty="0">
                <a:latin typeface="Verdana"/>
                <a:cs typeface="Verdana"/>
              </a:rPr>
              <a:t>,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todo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-20" dirty="0">
                <a:latin typeface="Verdana"/>
                <a:cs typeface="Verdana"/>
              </a:rPr>
              <a:t>stará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listo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</a:t>
            </a:r>
            <a:r>
              <a:rPr sz="1300" spc="55" dirty="0">
                <a:latin typeface="Verdana"/>
                <a:cs typeface="Verdana"/>
              </a:rPr>
              <a:t>n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minutos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solo  </a:t>
            </a:r>
            <a:r>
              <a:rPr sz="1300" spc="30" dirty="0">
                <a:latin typeface="Verdana"/>
                <a:cs typeface="Verdana"/>
              </a:rPr>
              <a:t>n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dirty="0">
                <a:latin typeface="Verdana"/>
                <a:cs typeface="Verdana"/>
              </a:rPr>
              <a:t>cesit</a:t>
            </a:r>
            <a:r>
              <a:rPr sz="1300" spc="5" dirty="0">
                <a:latin typeface="Verdana"/>
                <a:cs typeface="Verdana"/>
              </a:rPr>
              <a:t>a</a:t>
            </a:r>
            <a:r>
              <a:rPr sz="1300" spc="-35" dirty="0">
                <a:latin typeface="Verdana"/>
                <a:cs typeface="Verdana"/>
              </a:rPr>
              <a:t>rás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0" dirty="0">
                <a:latin typeface="Verdana"/>
                <a:cs typeface="Verdana"/>
              </a:rPr>
              <a:t>eoc</a:t>
            </a:r>
            <a:r>
              <a:rPr sz="1300" spc="40" dirty="0">
                <a:latin typeface="Verdana"/>
                <a:cs typeface="Verdana"/>
              </a:rPr>
              <a:t>u</a:t>
            </a:r>
            <a:r>
              <a:rPr sz="1300" spc="5" dirty="0">
                <a:latin typeface="Verdana"/>
                <a:cs typeface="Verdana"/>
              </a:rPr>
              <a:t>parte</a:t>
            </a:r>
            <a:r>
              <a:rPr sz="1300" spc="-8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10" dirty="0">
                <a:latin typeface="Verdana"/>
                <a:cs typeface="Verdana"/>
              </a:rPr>
              <a:t>l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-15" dirty="0">
                <a:latin typeface="Verdana"/>
                <a:cs typeface="Verdana"/>
              </a:rPr>
              <a:t>st</a:t>
            </a:r>
            <a:r>
              <a:rPr sz="1300" spc="20" dirty="0">
                <a:latin typeface="Verdana"/>
                <a:cs typeface="Verdana"/>
              </a:rPr>
              <a:t>o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tu  </a:t>
            </a:r>
            <a:r>
              <a:rPr sz="1300" spc="10" dirty="0">
                <a:latin typeface="Verdana"/>
                <a:cs typeface="Verdana"/>
              </a:rPr>
              <a:t>proceso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45" dirty="0">
                <a:latin typeface="Verdana"/>
                <a:cs typeface="Verdana"/>
              </a:rPr>
              <a:t>alta.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815" y="3942079"/>
            <a:ext cx="3418204" cy="48821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lang="es-MX" sz="1600" b="1" spc="60" dirty="0" err="1">
                <a:solidFill>
                  <a:srgbClr val="082CDB"/>
                </a:solidFill>
                <a:latin typeface="Tahoma"/>
                <a:cs typeface="Tahoma"/>
              </a:rPr>
              <a:t>Có</a:t>
            </a:r>
            <a:r>
              <a:rPr sz="1600" b="1" spc="90" dirty="0" err="1">
                <a:solidFill>
                  <a:srgbClr val="082CDB"/>
                </a:solidFill>
                <a:latin typeface="Tahoma"/>
                <a:cs typeface="Tahoma"/>
              </a:rPr>
              <a:t>mo</a:t>
            </a:r>
            <a:r>
              <a:rPr sz="16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lang="es-MX" sz="1600" b="1" spc="-15" dirty="0">
                <a:solidFill>
                  <a:srgbClr val="082CDB"/>
                </a:solidFill>
                <a:latin typeface="Tahoma"/>
                <a:cs typeface="Tahoma"/>
              </a:rPr>
              <a:t>funciona la</a:t>
            </a:r>
            <a:r>
              <a:rPr sz="1600" b="1" spc="-3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82CDB"/>
                </a:solidFill>
                <a:latin typeface="Tahoma"/>
                <a:cs typeface="Tahoma"/>
              </a:rPr>
              <a:t>pasarela</a:t>
            </a:r>
            <a:r>
              <a:rPr sz="1600" b="1" spc="-2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600" b="1" spc="75" dirty="0">
                <a:solidFill>
                  <a:srgbClr val="082CDB"/>
                </a:solidFill>
                <a:latin typeface="Tahoma"/>
                <a:cs typeface="Tahoma"/>
              </a:rPr>
              <a:t>de </a:t>
            </a:r>
            <a:r>
              <a:rPr sz="1600" b="1" spc="-45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lang="es-MX" sz="1600" b="1" spc="40" dirty="0">
                <a:solidFill>
                  <a:srgbClr val="082CDB"/>
                </a:solidFill>
                <a:latin typeface="Tahoma"/>
                <a:cs typeface="Tahoma"/>
              </a:rPr>
              <a:t>Identificación biométrica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815" y="1600860"/>
            <a:ext cx="322008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35" dirty="0">
                <a:latin typeface="Verdana"/>
                <a:cs typeface="Verdana"/>
              </a:rPr>
              <a:t>L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3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so</a:t>
            </a:r>
            <a:r>
              <a:rPr sz="1300" spc="30" dirty="0">
                <a:latin typeface="Verdana"/>
                <a:cs typeface="Verdana"/>
              </a:rPr>
              <a:t>luc</a:t>
            </a:r>
            <a:r>
              <a:rPr sz="1300" spc="20" dirty="0">
                <a:latin typeface="Verdana"/>
                <a:cs typeface="Verdana"/>
              </a:rPr>
              <a:t>ión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«</a:t>
            </a:r>
            <a:r>
              <a:rPr sz="1300" b="1" spc="-1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-2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-3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5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v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e</a:t>
            </a:r>
            <a:r>
              <a:rPr sz="1300" b="1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en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80" dirty="0">
                <a:solidFill>
                  <a:srgbClr val="082CDB"/>
                </a:solidFill>
                <a:latin typeface="Tahoma"/>
                <a:cs typeface="Tahoma"/>
              </a:rPr>
              <a:t>m</a:t>
            </a:r>
            <a:r>
              <a:rPr sz="1300" b="1" spc="55" dirty="0">
                <a:solidFill>
                  <a:srgbClr val="082CDB"/>
                </a:solidFill>
                <a:latin typeface="Tahoma"/>
                <a:cs typeface="Tahoma"/>
              </a:rPr>
              <a:t>a</a:t>
            </a:r>
            <a:r>
              <a:rPr sz="1300" b="1" spc="40" dirty="0">
                <a:solidFill>
                  <a:srgbClr val="082CDB"/>
                </a:solidFill>
                <a:latin typeface="Tahoma"/>
                <a:cs typeface="Tahoma"/>
              </a:rPr>
              <a:t>no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»</a:t>
            </a:r>
            <a:r>
              <a:rPr sz="1300" b="1" spc="-5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dirty="0">
                <a:latin typeface="Verdana"/>
                <a:cs typeface="Verdana"/>
              </a:rPr>
              <a:t>o</a:t>
            </a:r>
            <a:r>
              <a:rPr sz="1300" spc="5" dirty="0">
                <a:latin typeface="Verdana"/>
                <a:cs typeface="Verdana"/>
              </a:rPr>
              <a:t>f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spc="-30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ce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el 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oc</a:t>
            </a:r>
            <a:r>
              <a:rPr sz="1300" spc="-5" dirty="0">
                <a:latin typeface="Verdana"/>
                <a:cs typeface="Verdana"/>
              </a:rPr>
              <a:t>eso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spc="110" dirty="0">
                <a:latin typeface="Verdana"/>
                <a:cs typeface="Verdana"/>
              </a:rPr>
              <a:t>m</a:t>
            </a:r>
            <a:r>
              <a:rPr sz="1300" spc="20" dirty="0">
                <a:latin typeface="Verdana"/>
                <a:cs typeface="Verdana"/>
              </a:rPr>
              <a:t>pl</a:t>
            </a:r>
            <a:r>
              <a:rPr sz="1300" spc="15" dirty="0">
                <a:latin typeface="Verdana"/>
                <a:cs typeface="Verdana"/>
              </a:rPr>
              <a:t>eto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v</a:t>
            </a:r>
            <a:r>
              <a:rPr sz="1300" spc="-20" dirty="0">
                <a:latin typeface="Verdana"/>
                <a:cs typeface="Verdana"/>
              </a:rPr>
              <a:t>e</a:t>
            </a:r>
            <a:r>
              <a:rPr sz="1300" spc="-25" dirty="0">
                <a:latin typeface="Verdana"/>
                <a:cs typeface="Verdana"/>
              </a:rPr>
              <a:t>r</a:t>
            </a:r>
            <a:r>
              <a:rPr sz="1300" spc="-15" dirty="0">
                <a:latin typeface="Verdana"/>
                <a:cs typeface="Verdana"/>
              </a:rPr>
              <a:t>if</a:t>
            </a:r>
            <a:r>
              <a:rPr sz="1300" spc="5" dirty="0">
                <a:latin typeface="Verdana"/>
                <a:cs typeface="Verdana"/>
              </a:rPr>
              <a:t>ica</a:t>
            </a:r>
            <a:r>
              <a:rPr sz="1300" spc="20" dirty="0">
                <a:latin typeface="Verdana"/>
                <a:cs typeface="Verdana"/>
              </a:rPr>
              <a:t>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de  </a:t>
            </a:r>
            <a:r>
              <a:rPr sz="1300" spc="20" dirty="0">
                <a:latin typeface="Verdana"/>
                <a:cs typeface="Verdana"/>
              </a:rPr>
              <a:t>id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30" dirty="0">
                <a:latin typeface="Verdana"/>
                <a:cs typeface="Verdana"/>
              </a:rPr>
              <a:t>ntidad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para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15" dirty="0">
                <a:latin typeface="Verdana"/>
                <a:cs typeface="Verdana"/>
              </a:rPr>
              <a:t>la</a:t>
            </a:r>
            <a:r>
              <a:rPr sz="1300" spc="-12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co</a:t>
            </a:r>
            <a:r>
              <a:rPr sz="1300" dirty="0">
                <a:latin typeface="Verdana"/>
                <a:cs typeface="Verdana"/>
              </a:rPr>
              <a:t>ntrata</a:t>
            </a:r>
            <a:r>
              <a:rPr sz="1300" spc="20" dirty="0">
                <a:latin typeface="Verdana"/>
                <a:cs typeface="Verdana"/>
              </a:rPr>
              <a:t>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no  </a:t>
            </a:r>
            <a:r>
              <a:rPr sz="1300" spc="20" dirty="0">
                <a:latin typeface="Verdana"/>
                <a:cs typeface="Verdana"/>
              </a:rPr>
              <a:t>p</a:t>
            </a:r>
            <a:r>
              <a:rPr sz="1300" dirty="0">
                <a:latin typeface="Verdana"/>
                <a:cs typeface="Verdana"/>
              </a:rPr>
              <a:t>r</a:t>
            </a:r>
            <a:r>
              <a:rPr sz="1300" spc="5" dirty="0">
                <a:latin typeface="Verdana"/>
                <a:cs typeface="Verdana"/>
              </a:rPr>
              <a:t>ese</a:t>
            </a:r>
            <a:r>
              <a:rPr sz="1300" spc="-5" dirty="0">
                <a:latin typeface="Verdana"/>
                <a:cs typeface="Verdana"/>
              </a:rPr>
              <a:t>n</a:t>
            </a:r>
            <a:r>
              <a:rPr sz="1300" spc="5" dirty="0">
                <a:latin typeface="Verdana"/>
                <a:cs typeface="Verdana"/>
              </a:rPr>
              <a:t>cia</a:t>
            </a:r>
            <a:r>
              <a:rPr sz="1300" spc="-10" dirty="0">
                <a:latin typeface="Verdana"/>
                <a:cs typeface="Verdana"/>
              </a:rPr>
              <a:t>l</a:t>
            </a:r>
            <a:r>
              <a:rPr sz="1300" spc="-9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</a:t>
            </a:r>
            <a:r>
              <a:rPr sz="1300" spc="-10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f</a:t>
            </a:r>
            <a:r>
              <a:rPr sz="1300" spc="30" dirty="0">
                <a:latin typeface="Verdana"/>
                <a:cs typeface="Verdana"/>
              </a:rPr>
              <a:t>orm</a:t>
            </a:r>
            <a:r>
              <a:rPr sz="1300" spc="-20" dirty="0">
                <a:latin typeface="Verdana"/>
                <a:cs typeface="Verdana"/>
              </a:rPr>
              <a:t>a</a:t>
            </a:r>
            <a:r>
              <a:rPr sz="1300" spc="-125" dirty="0">
                <a:latin typeface="Verdana"/>
                <a:cs typeface="Verdana"/>
              </a:rPr>
              <a:t> </a:t>
            </a:r>
            <a:r>
              <a:rPr sz="1300" b="1" spc="20" dirty="0">
                <a:latin typeface="Tahoma"/>
                <a:cs typeface="Tahoma"/>
              </a:rPr>
              <a:t>desasisti</a:t>
            </a:r>
            <a:r>
              <a:rPr sz="1300" b="1" spc="50" dirty="0">
                <a:latin typeface="Tahoma"/>
                <a:cs typeface="Tahoma"/>
              </a:rPr>
              <a:t>da</a:t>
            </a:r>
            <a:r>
              <a:rPr sz="1300" spc="-200" dirty="0">
                <a:latin typeface="Verdana"/>
                <a:cs typeface="Verdana"/>
              </a:rPr>
              <a:t>..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815" y="2789961"/>
            <a:ext cx="3621404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300" spc="70" dirty="0">
                <a:latin typeface="Verdana"/>
                <a:cs typeface="Verdana"/>
              </a:rPr>
              <a:t>N</a:t>
            </a:r>
            <a:r>
              <a:rPr sz="1300" spc="60" dirty="0">
                <a:latin typeface="Verdana"/>
                <a:cs typeface="Verdana"/>
              </a:rPr>
              <a:t>u</a:t>
            </a:r>
            <a:r>
              <a:rPr sz="1300" spc="-15" dirty="0">
                <a:latin typeface="Verdana"/>
                <a:cs typeface="Verdana"/>
              </a:rPr>
              <a:t>estra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h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40" dirty="0">
                <a:latin typeface="Verdana"/>
                <a:cs typeface="Verdana"/>
              </a:rPr>
              <a:t>r</a:t>
            </a:r>
            <a:r>
              <a:rPr sz="1300" spc="-50" dirty="0">
                <a:latin typeface="Verdana"/>
                <a:cs typeface="Verdana"/>
              </a:rPr>
              <a:t>r</a:t>
            </a:r>
            <a:r>
              <a:rPr sz="1300" spc="35" dirty="0">
                <a:latin typeface="Verdana"/>
                <a:cs typeface="Verdana"/>
              </a:rPr>
              <a:t>a</a:t>
            </a:r>
            <a:r>
              <a:rPr sz="1300" spc="60" dirty="0">
                <a:latin typeface="Verdana"/>
                <a:cs typeface="Verdana"/>
              </a:rPr>
              <a:t>m</a:t>
            </a:r>
            <a:r>
              <a:rPr sz="1300" spc="15" dirty="0">
                <a:latin typeface="Verdana"/>
                <a:cs typeface="Verdana"/>
              </a:rPr>
              <a:t>ie</a:t>
            </a:r>
            <a:r>
              <a:rPr sz="1300" spc="10" dirty="0">
                <a:latin typeface="Verdana"/>
                <a:cs typeface="Verdana"/>
              </a:rPr>
              <a:t>n</a:t>
            </a:r>
            <a:r>
              <a:rPr sz="1300" spc="-5" dirty="0">
                <a:latin typeface="Verdana"/>
                <a:cs typeface="Verdana"/>
              </a:rPr>
              <a:t>ta</a:t>
            </a:r>
            <a:r>
              <a:rPr sz="1300" spc="-9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es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225" dirty="0">
                <a:latin typeface="Verdana"/>
                <a:cs typeface="Verdan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«</a:t>
            </a:r>
            <a:r>
              <a:rPr sz="1300" b="1" spc="-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L</a:t>
            </a:r>
            <a:r>
              <a:rPr sz="1300" b="1" spc="35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w</a:t>
            </a:r>
            <a:r>
              <a:rPr sz="1300" b="1" spc="-1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70" dirty="0">
                <a:solidFill>
                  <a:srgbClr val="082CDB"/>
                </a:solidFill>
                <a:latin typeface="Tahoma"/>
                <a:cs typeface="Tahoma"/>
              </a:rPr>
              <a:t>C</a:t>
            </a:r>
            <a:r>
              <a:rPr sz="1300" b="1" spc="30" dirty="0">
                <a:solidFill>
                  <a:srgbClr val="082CDB"/>
                </a:solidFill>
                <a:latin typeface="Tahoma"/>
                <a:cs typeface="Tahoma"/>
              </a:rPr>
              <a:t>o</a:t>
            </a:r>
            <a:r>
              <a:rPr sz="1300" b="1" spc="50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300" b="1" spc="-1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300" b="1" spc="-180" dirty="0">
                <a:solidFill>
                  <a:srgbClr val="0000FF"/>
                </a:solidFill>
                <a:latin typeface="Tahoma"/>
                <a:cs typeface="Tahoma"/>
              </a:rPr>
              <a:t>»</a:t>
            </a:r>
            <a:r>
              <a:rPr sz="1300" b="1" spc="-2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ro  </a:t>
            </a:r>
            <a:r>
              <a:rPr sz="1300" dirty="0">
                <a:latin typeface="Verdana"/>
                <a:cs typeface="Verdana"/>
              </a:rPr>
              <a:t>sin </a:t>
            </a:r>
            <a:r>
              <a:rPr sz="1300" spc="5" dirty="0">
                <a:latin typeface="Verdana"/>
                <a:cs typeface="Verdana"/>
              </a:rPr>
              <a:t>perder todas </a:t>
            </a:r>
            <a:r>
              <a:rPr sz="1300" spc="-25" dirty="0">
                <a:latin typeface="Verdana"/>
                <a:cs typeface="Verdana"/>
              </a:rPr>
              <a:t>las </a:t>
            </a:r>
            <a:r>
              <a:rPr sz="1300" spc="15" dirty="0">
                <a:latin typeface="Verdana"/>
                <a:cs typeface="Verdana"/>
              </a:rPr>
              <a:t>capacidades </a:t>
            </a:r>
            <a:r>
              <a:rPr sz="1300" spc="35" dirty="0">
                <a:latin typeface="Verdana"/>
                <a:cs typeface="Verdana"/>
              </a:rPr>
              <a:t>de </a:t>
            </a:r>
            <a:r>
              <a:rPr sz="1300" spc="4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p</a:t>
            </a:r>
            <a:r>
              <a:rPr sz="1300" spc="25" dirty="0">
                <a:latin typeface="Verdana"/>
                <a:cs typeface="Verdana"/>
              </a:rPr>
              <a:t>e</a:t>
            </a:r>
            <a:r>
              <a:rPr sz="1300" spc="-5" dirty="0">
                <a:latin typeface="Verdana"/>
                <a:cs typeface="Verdana"/>
              </a:rPr>
              <a:t>rsona</a:t>
            </a:r>
            <a:r>
              <a:rPr sz="1300" dirty="0">
                <a:latin typeface="Verdana"/>
                <a:cs typeface="Verdana"/>
              </a:rPr>
              <a:t>lizació</a:t>
            </a:r>
            <a:r>
              <a:rPr sz="1300" spc="50" dirty="0">
                <a:latin typeface="Verdana"/>
                <a:cs typeface="Verdana"/>
              </a:rPr>
              <a:t>n</a:t>
            </a:r>
            <a:r>
              <a:rPr sz="1300" spc="-100" dirty="0">
                <a:latin typeface="Verdana"/>
                <a:cs typeface="Verdana"/>
              </a:rPr>
              <a:t> </a:t>
            </a:r>
            <a:r>
              <a:rPr sz="1300" spc="-70" dirty="0">
                <a:latin typeface="Verdana"/>
                <a:cs typeface="Verdana"/>
              </a:rPr>
              <a:t>y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p</a:t>
            </a:r>
            <a:r>
              <a:rPr sz="1300" spc="5" dirty="0">
                <a:latin typeface="Verdana"/>
                <a:cs typeface="Verdana"/>
              </a:rPr>
              <a:t>ara</a:t>
            </a:r>
            <a:r>
              <a:rPr sz="1300" spc="20" dirty="0">
                <a:latin typeface="Verdana"/>
                <a:cs typeface="Verdana"/>
              </a:rPr>
              <a:t>m</a:t>
            </a:r>
            <a:r>
              <a:rPr sz="1300" spc="-5" dirty="0">
                <a:latin typeface="Verdana"/>
                <a:cs typeface="Verdana"/>
              </a:rPr>
              <a:t>et</a:t>
            </a:r>
            <a:r>
              <a:rPr sz="1300" spc="-15" dirty="0">
                <a:latin typeface="Verdana"/>
                <a:cs typeface="Verdana"/>
              </a:rPr>
              <a:t>r</a:t>
            </a:r>
            <a:r>
              <a:rPr sz="1300" dirty="0">
                <a:latin typeface="Verdana"/>
                <a:cs typeface="Verdana"/>
              </a:rPr>
              <a:t>izació</a:t>
            </a:r>
            <a:r>
              <a:rPr sz="1300" spc="-75" dirty="0">
                <a:latin typeface="Verdana"/>
                <a:cs typeface="Verdana"/>
              </a:rPr>
              <a:t>n.</a:t>
            </a:r>
            <a:endParaRPr sz="13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8696" y="4229100"/>
            <a:ext cx="277495" cy="276225"/>
          </a:xfrm>
          <a:custGeom>
            <a:avLst/>
            <a:gdLst/>
            <a:ahLst/>
            <a:cxnLst/>
            <a:rect l="l" t="t" r="r" b="b"/>
            <a:pathLst>
              <a:path w="277495" h="276225">
                <a:moveTo>
                  <a:pt x="138683" y="0"/>
                </a:moveTo>
                <a:lnTo>
                  <a:pt x="94853" y="7028"/>
                </a:lnTo>
                <a:lnTo>
                  <a:pt x="56784" y="26602"/>
                </a:lnTo>
                <a:lnTo>
                  <a:pt x="26761" y="56455"/>
                </a:lnTo>
                <a:lnTo>
                  <a:pt x="7071" y="94317"/>
                </a:lnTo>
                <a:lnTo>
                  <a:pt x="0" y="137922"/>
                </a:lnTo>
                <a:lnTo>
                  <a:pt x="7071" y="181526"/>
                </a:lnTo>
                <a:lnTo>
                  <a:pt x="26761" y="219388"/>
                </a:lnTo>
                <a:lnTo>
                  <a:pt x="56784" y="249241"/>
                </a:lnTo>
                <a:lnTo>
                  <a:pt x="94853" y="268815"/>
                </a:lnTo>
                <a:lnTo>
                  <a:pt x="138683" y="275844"/>
                </a:lnTo>
                <a:lnTo>
                  <a:pt x="182514" y="268815"/>
                </a:lnTo>
                <a:lnTo>
                  <a:pt x="220583" y="249241"/>
                </a:lnTo>
                <a:lnTo>
                  <a:pt x="250606" y="219388"/>
                </a:lnTo>
                <a:lnTo>
                  <a:pt x="270296" y="181526"/>
                </a:lnTo>
                <a:lnTo>
                  <a:pt x="277367" y="137922"/>
                </a:lnTo>
                <a:lnTo>
                  <a:pt x="270296" y="94317"/>
                </a:lnTo>
                <a:lnTo>
                  <a:pt x="250606" y="56455"/>
                </a:lnTo>
                <a:lnTo>
                  <a:pt x="220583" y="26602"/>
                </a:lnTo>
                <a:lnTo>
                  <a:pt x="182514" y="7028"/>
                </a:lnTo>
                <a:lnTo>
                  <a:pt x="138683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55309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1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97495" y="422910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83602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24771" y="4229100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4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2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15450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3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2179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89747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07681" y="4751959"/>
            <a:ext cx="103949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082CDB"/>
                </a:solidFill>
                <a:latin typeface="Tahoma"/>
                <a:cs typeface="Tahoma"/>
              </a:rPr>
              <a:t>Captura</a:t>
            </a:r>
            <a:r>
              <a:rPr sz="1100" b="1" spc="-7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100" b="1" spc="-50" dirty="0">
                <a:solidFill>
                  <a:srgbClr val="082CDB"/>
                </a:solidFill>
                <a:latin typeface="Tahoma"/>
                <a:cs typeface="Tahoma"/>
              </a:rPr>
              <a:t> ID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73743" y="4667250"/>
            <a:ext cx="125031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082CDB"/>
                </a:solidFill>
                <a:latin typeface="Tahoma"/>
                <a:cs typeface="Tahoma"/>
              </a:rPr>
              <a:t>Prueba</a:t>
            </a:r>
            <a:r>
              <a:rPr sz="1100" b="1" spc="-4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55" dirty="0">
                <a:solidFill>
                  <a:srgbClr val="082CDB"/>
                </a:solidFill>
                <a:latin typeface="Tahoma"/>
                <a:cs typeface="Tahoma"/>
              </a:rPr>
              <a:t>de</a:t>
            </a:r>
            <a:r>
              <a:rPr sz="1100" b="1" spc="-3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30" dirty="0">
                <a:solidFill>
                  <a:srgbClr val="082CDB"/>
                </a:solidFill>
                <a:latin typeface="Tahoma"/>
                <a:cs typeface="Tahoma"/>
              </a:rPr>
              <a:t>vida</a:t>
            </a:r>
            <a:r>
              <a:rPr sz="1100" b="1" spc="-60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082CDB"/>
                </a:solidFill>
                <a:latin typeface="Tahoma"/>
                <a:cs typeface="Tahoma"/>
              </a:rPr>
              <a:t>y </a:t>
            </a:r>
            <a:r>
              <a:rPr sz="1100" b="1" spc="-30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35" dirty="0">
                <a:solidFill>
                  <a:srgbClr val="082CDB"/>
                </a:solidFill>
                <a:latin typeface="Tahoma"/>
                <a:cs typeface="Tahoma"/>
              </a:rPr>
              <a:t>Biometría</a:t>
            </a:r>
            <a:endParaRPr sz="1100">
              <a:latin typeface="Tahoma"/>
              <a:cs typeface="Tahoma"/>
            </a:endParaRPr>
          </a:p>
          <a:p>
            <a:pPr marL="110489" marR="106045" indent="-1905" algn="ctr">
              <a:lnSpc>
                <a:spcPct val="100000"/>
              </a:lnSpc>
              <a:spcBef>
                <a:spcPts val="1150"/>
              </a:spcBef>
            </a:pPr>
            <a:r>
              <a:rPr sz="1100" spc="25" dirty="0">
                <a:solidFill>
                  <a:srgbClr val="1F1F1F"/>
                </a:solidFill>
                <a:latin typeface="Verdana"/>
                <a:cs typeface="Verdana"/>
              </a:rPr>
              <a:t>comparación </a:t>
            </a:r>
            <a:r>
              <a:rPr sz="1100" spc="3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Verdana"/>
                <a:cs typeface="Verdana"/>
              </a:rPr>
              <a:t>f</a:t>
            </a:r>
            <a:r>
              <a:rPr sz="1100" spc="-25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100" spc="20" dirty="0">
                <a:solidFill>
                  <a:srgbClr val="1F1F1F"/>
                </a:solidFill>
                <a:latin typeface="Verdana"/>
                <a:cs typeface="Verdana"/>
              </a:rPr>
              <a:t>ci</a:t>
            </a:r>
            <a:r>
              <a:rPr sz="1100" spc="-15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100" spc="-5" dirty="0">
                <a:solidFill>
                  <a:srgbClr val="1F1F1F"/>
                </a:solidFill>
                <a:latin typeface="Verdana"/>
                <a:cs typeface="Verdana"/>
              </a:rPr>
              <a:t>l</a:t>
            </a:r>
            <a:r>
              <a:rPr sz="1100" spc="-9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1F1F1F"/>
                </a:solidFill>
                <a:latin typeface="Verdana"/>
                <a:cs typeface="Verdana"/>
              </a:rPr>
              <a:t>y</a:t>
            </a:r>
            <a:r>
              <a:rPr sz="1100" spc="-10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p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ru</a:t>
            </a:r>
            <a:r>
              <a:rPr sz="1100" spc="15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b</a:t>
            </a:r>
            <a:r>
              <a:rPr sz="1100" spc="-10" dirty="0">
                <a:solidFill>
                  <a:srgbClr val="1F1F1F"/>
                </a:solidFill>
                <a:latin typeface="Verdana"/>
                <a:cs typeface="Verdana"/>
              </a:rPr>
              <a:t>a  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1F1F1F"/>
                </a:solidFill>
                <a:latin typeface="Verdana"/>
                <a:cs typeface="Verdana"/>
              </a:rPr>
              <a:t>vi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-10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30839" y="4682490"/>
            <a:ext cx="588010" cy="33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082CDB"/>
                </a:solidFill>
                <a:latin typeface="Tahoma"/>
                <a:cs typeface="Tahoma"/>
              </a:rPr>
              <a:t>SMS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900" spc="-15" dirty="0">
                <a:solidFill>
                  <a:srgbClr val="082CDB"/>
                </a:solidFill>
                <a:latin typeface="Verdana"/>
                <a:cs typeface="Verdana"/>
              </a:rPr>
              <a:t>(opcional)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4055" y="5148198"/>
            <a:ext cx="10871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1F1F1F"/>
                </a:solidFill>
                <a:latin typeface="Verdana"/>
                <a:cs typeface="Verdana"/>
              </a:rPr>
              <a:t>y</a:t>
            </a:r>
            <a:r>
              <a:rPr sz="1100" spc="-10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-30" dirty="0">
                <a:solidFill>
                  <a:srgbClr val="1F1F1F"/>
                </a:solidFill>
                <a:latin typeface="Verdana"/>
                <a:cs typeface="Verdana"/>
              </a:rPr>
              <a:t>xt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racci</a:t>
            </a:r>
            <a:r>
              <a:rPr sz="1100" spc="20" dirty="0">
                <a:solidFill>
                  <a:srgbClr val="1F1F1F"/>
                </a:solidFill>
                <a:latin typeface="Verdana"/>
                <a:cs typeface="Verdana"/>
              </a:rPr>
              <a:t>ó</a:t>
            </a:r>
            <a:r>
              <a:rPr sz="1100" spc="50" dirty="0">
                <a:solidFill>
                  <a:srgbClr val="1F1F1F"/>
                </a:solidFill>
                <a:latin typeface="Verdana"/>
                <a:cs typeface="Verdana"/>
              </a:rPr>
              <a:t>n</a:t>
            </a:r>
            <a:r>
              <a:rPr sz="1100" spc="-114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5" dirty="0">
                <a:solidFill>
                  <a:srgbClr val="1F1F1F"/>
                </a:solidFill>
                <a:latin typeface="Verdana"/>
                <a:cs typeface="Verdana"/>
              </a:rPr>
              <a:t>e  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-15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100" spc="5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100" spc="20" dirty="0">
                <a:solidFill>
                  <a:srgbClr val="1F1F1F"/>
                </a:solidFill>
                <a:latin typeface="Verdana"/>
                <a:cs typeface="Verdana"/>
              </a:rPr>
              <a:t>o</a:t>
            </a:r>
            <a:r>
              <a:rPr sz="1100" spc="-35" dirty="0">
                <a:solidFill>
                  <a:srgbClr val="1F1F1F"/>
                </a:solidFill>
                <a:latin typeface="Verdana"/>
                <a:cs typeface="Verdana"/>
              </a:rPr>
              <a:t>s</a:t>
            </a:r>
            <a:r>
              <a:rPr sz="1100" spc="-10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b="1" spc="80" dirty="0">
                <a:solidFill>
                  <a:srgbClr val="1F1F1F"/>
                </a:solidFill>
                <a:latin typeface="Tahoma"/>
                <a:cs typeface="Tahoma"/>
              </a:rPr>
              <a:t>O</a:t>
            </a:r>
            <a:r>
              <a:rPr sz="1100" b="1" spc="65" dirty="0">
                <a:solidFill>
                  <a:srgbClr val="1F1F1F"/>
                </a:solidFill>
                <a:latin typeface="Tahoma"/>
                <a:cs typeface="Tahoma"/>
              </a:rPr>
              <a:t>C</a:t>
            </a:r>
            <a:r>
              <a:rPr sz="1100" b="1" spc="10" dirty="0">
                <a:solidFill>
                  <a:srgbClr val="1F1F1F"/>
                </a:solidFill>
                <a:latin typeface="Tahoma"/>
                <a:cs typeface="Tahoma"/>
              </a:rPr>
              <a:t>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03763" y="5148198"/>
            <a:ext cx="10547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1F1F1F"/>
                </a:solidFill>
                <a:latin typeface="Verdana"/>
                <a:cs typeface="Verdana"/>
              </a:rPr>
              <a:t>verificación 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1F1F1F"/>
                </a:solidFill>
                <a:latin typeface="Verdana"/>
                <a:cs typeface="Verdana"/>
              </a:rPr>
              <a:t>m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ian</a:t>
            </a:r>
            <a:r>
              <a:rPr sz="1100" spc="5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-10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b="1" spc="80" dirty="0">
                <a:solidFill>
                  <a:srgbClr val="1F1F1F"/>
                </a:solidFill>
                <a:latin typeface="Tahoma"/>
                <a:cs typeface="Tahoma"/>
              </a:rPr>
              <a:t>O</a:t>
            </a:r>
            <a:r>
              <a:rPr sz="1100" b="1" spc="45" dirty="0">
                <a:solidFill>
                  <a:srgbClr val="1F1F1F"/>
                </a:solidFill>
                <a:latin typeface="Tahoma"/>
                <a:cs typeface="Tahoma"/>
              </a:rPr>
              <a:t>TP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1832" y="1910003"/>
            <a:ext cx="1235647" cy="217045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026157" y="1908509"/>
            <a:ext cx="1232535" cy="2185035"/>
            <a:chOff x="7026157" y="1908509"/>
            <a:chExt cx="1232535" cy="218503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6157" y="1908509"/>
              <a:ext cx="1232230" cy="21847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1087" y="2810255"/>
              <a:ext cx="743711" cy="46177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69102" y="1919177"/>
            <a:ext cx="1232230" cy="218477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21495" y="1665732"/>
            <a:ext cx="158496" cy="10363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131300" y="1622806"/>
            <a:ext cx="2400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20" dirty="0">
                <a:solidFill>
                  <a:srgbClr val="CC0000"/>
                </a:solidFill>
                <a:latin typeface="Tahoma"/>
                <a:cs typeface="Tahoma"/>
              </a:rPr>
              <a:t>Grabación</a:t>
            </a:r>
            <a:r>
              <a:rPr sz="800" b="1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800" b="1" spc="5" dirty="0">
                <a:solidFill>
                  <a:srgbClr val="CC0000"/>
                </a:solidFill>
                <a:latin typeface="Tahoma"/>
                <a:cs typeface="Tahoma"/>
              </a:rPr>
              <a:t>(streaming)</a:t>
            </a:r>
            <a:r>
              <a:rPr sz="800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800" b="1" spc="25" dirty="0">
                <a:solidFill>
                  <a:srgbClr val="CC0000"/>
                </a:solidFill>
                <a:latin typeface="Tahoma"/>
                <a:cs typeface="Tahoma"/>
              </a:rPr>
              <a:t>del</a:t>
            </a:r>
            <a:r>
              <a:rPr sz="800" b="1" spc="-2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800" b="1" spc="25" dirty="0">
                <a:solidFill>
                  <a:srgbClr val="CC0000"/>
                </a:solidFill>
                <a:latin typeface="Tahoma"/>
                <a:cs typeface="Tahoma"/>
              </a:rPr>
              <a:t>proceso</a:t>
            </a:r>
            <a:r>
              <a:rPr sz="800" b="1" spc="-2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800" b="1" spc="35" dirty="0">
                <a:solidFill>
                  <a:srgbClr val="CC0000"/>
                </a:solidFill>
                <a:latin typeface="Tahoma"/>
                <a:cs typeface="Tahoma"/>
              </a:rPr>
              <a:t>completo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72811" y="1662683"/>
            <a:ext cx="1591310" cy="4022090"/>
            <a:chOff x="4972811" y="1662683"/>
            <a:chExt cx="1591310" cy="402209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2811" y="1662683"/>
              <a:ext cx="1591056" cy="25420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0095" y="2042159"/>
              <a:ext cx="844296" cy="182575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37988" y="5178298"/>
              <a:ext cx="998219" cy="506095"/>
            </a:xfrm>
            <a:custGeom>
              <a:avLst/>
              <a:gdLst/>
              <a:ahLst/>
              <a:cxnLst/>
              <a:rect l="l" t="t" r="r" b="b"/>
              <a:pathLst>
                <a:path w="998220" h="506095">
                  <a:moveTo>
                    <a:pt x="998207" y="167640"/>
                  </a:moveTo>
                  <a:lnTo>
                    <a:pt x="963168" y="167640"/>
                  </a:lnTo>
                  <a:lnTo>
                    <a:pt x="963168" y="0"/>
                  </a:lnTo>
                  <a:lnTo>
                    <a:pt x="33528" y="0"/>
                  </a:lnTo>
                  <a:lnTo>
                    <a:pt x="33528" y="167640"/>
                  </a:lnTo>
                  <a:lnTo>
                    <a:pt x="0" y="167640"/>
                  </a:lnTo>
                  <a:lnTo>
                    <a:pt x="0" y="338328"/>
                  </a:lnTo>
                  <a:lnTo>
                    <a:pt x="56388" y="338328"/>
                  </a:lnTo>
                  <a:lnTo>
                    <a:pt x="56388" y="505917"/>
                  </a:lnTo>
                  <a:lnTo>
                    <a:pt x="905256" y="505917"/>
                  </a:lnTo>
                  <a:lnTo>
                    <a:pt x="905256" y="338328"/>
                  </a:lnTo>
                  <a:lnTo>
                    <a:pt x="998207" y="338328"/>
                  </a:lnTo>
                  <a:lnTo>
                    <a:pt x="998207" y="167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9744456" y="4381500"/>
            <a:ext cx="1229360" cy="0"/>
          </a:xfrm>
          <a:custGeom>
            <a:avLst/>
            <a:gdLst/>
            <a:ahLst/>
            <a:cxnLst/>
            <a:rect l="l" t="t" r="r" b="b"/>
            <a:pathLst>
              <a:path w="1229359">
                <a:moveTo>
                  <a:pt x="0" y="0"/>
                </a:moveTo>
                <a:lnTo>
                  <a:pt x="1228852" y="0"/>
                </a:lnTo>
              </a:path>
            </a:pathLst>
          </a:custGeom>
          <a:ln w="9525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34343" y="423976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7922" y="0"/>
                </a:move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7028" y="181526"/>
                </a:lnTo>
                <a:lnTo>
                  <a:pt x="26602" y="219388"/>
                </a:lnTo>
                <a:lnTo>
                  <a:pt x="56455" y="249241"/>
                </a:lnTo>
                <a:lnTo>
                  <a:pt x="94317" y="268815"/>
                </a:lnTo>
                <a:lnTo>
                  <a:pt x="137922" y="275843"/>
                </a:lnTo>
                <a:lnTo>
                  <a:pt x="181526" y="268815"/>
                </a:lnTo>
                <a:lnTo>
                  <a:pt x="219388" y="249241"/>
                </a:lnTo>
                <a:lnTo>
                  <a:pt x="249241" y="219388"/>
                </a:lnTo>
                <a:lnTo>
                  <a:pt x="268815" y="181526"/>
                </a:lnTo>
                <a:lnTo>
                  <a:pt x="275844" y="137921"/>
                </a:lnTo>
                <a:lnTo>
                  <a:pt x="268815" y="94317"/>
                </a:lnTo>
                <a:lnTo>
                  <a:pt x="249241" y="56455"/>
                </a:lnTo>
                <a:lnTo>
                  <a:pt x="219388" y="26602"/>
                </a:lnTo>
                <a:lnTo>
                  <a:pt x="181526" y="7028"/>
                </a:lnTo>
                <a:lnTo>
                  <a:pt x="137922" y="0"/>
                </a:lnTo>
                <a:close/>
              </a:path>
            </a:pathLst>
          </a:custGeom>
          <a:solidFill>
            <a:srgbClr val="C8D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218291" y="4252417"/>
            <a:ext cx="113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Leelawadee UI"/>
                <a:cs typeface="Leelawadee UI"/>
              </a:rPr>
              <a:t>4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21604" y="4729734"/>
            <a:ext cx="95376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082CDB"/>
                </a:solidFill>
                <a:latin typeface="Tahoma"/>
                <a:cs typeface="Tahoma"/>
              </a:rPr>
              <a:t>S</a:t>
            </a:r>
            <a:r>
              <a:rPr sz="1100" b="1" spc="45" dirty="0">
                <a:solidFill>
                  <a:srgbClr val="082CDB"/>
                </a:solidFill>
                <a:latin typeface="Tahoma"/>
                <a:cs typeface="Tahoma"/>
              </a:rPr>
              <a:t>elec</a:t>
            </a:r>
            <a:r>
              <a:rPr sz="1100" b="1" spc="35" dirty="0">
                <a:solidFill>
                  <a:srgbClr val="082CDB"/>
                </a:solidFill>
                <a:latin typeface="Tahoma"/>
                <a:cs typeface="Tahoma"/>
              </a:rPr>
              <a:t>c</a:t>
            </a:r>
            <a:r>
              <a:rPr sz="1100" b="1" dirty="0">
                <a:solidFill>
                  <a:srgbClr val="082CDB"/>
                </a:solidFill>
                <a:latin typeface="Tahoma"/>
                <a:cs typeface="Tahoma"/>
              </a:rPr>
              <a:t>i</a:t>
            </a:r>
            <a:r>
              <a:rPr sz="1100" b="1" spc="50" dirty="0">
                <a:solidFill>
                  <a:srgbClr val="082CDB"/>
                </a:solidFill>
                <a:latin typeface="Tahoma"/>
                <a:cs typeface="Tahoma"/>
              </a:rPr>
              <a:t>ón</a:t>
            </a:r>
            <a:r>
              <a:rPr sz="1100" b="1" spc="-35" dirty="0">
                <a:solidFill>
                  <a:srgbClr val="082CDB"/>
                </a:solidFill>
                <a:latin typeface="Tahoma"/>
                <a:cs typeface="Tahoma"/>
              </a:rPr>
              <a:t> </a:t>
            </a:r>
            <a:r>
              <a:rPr sz="1100" b="1" spc="70" dirty="0">
                <a:solidFill>
                  <a:srgbClr val="082CDB"/>
                </a:solidFill>
                <a:latin typeface="Tahoma"/>
                <a:cs typeface="Tahoma"/>
              </a:rPr>
              <a:t>d</a:t>
            </a:r>
            <a:r>
              <a:rPr sz="1100" b="1" spc="25" dirty="0">
                <a:solidFill>
                  <a:srgbClr val="082CDB"/>
                </a:solidFill>
                <a:latin typeface="Tahoma"/>
                <a:cs typeface="Tahoma"/>
              </a:rPr>
              <a:t>e  </a:t>
            </a:r>
            <a:r>
              <a:rPr sz="1100" b="1" spc="55" dirty="0">
                <a:solidFill>
                  <a:srgbClr val="082CDB"/>
                </a:solidFill>
                <a:latin typeface="Tahoma"/>
                <a:cs typeface="Tahoma"/>
              </a:rPr>
              <a:t>documento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59451" y="5162169"/>
            <a:ext cx="91884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solidFill>
                  <a:srgbClr val="1F1F1F"/>
                </a:solidFill>
                <a:latin typeface="Verdana"/>
                <a:cs typeface="Verdana"/>
              </a:rPr>
              <a:t>y</a:t>
            </a:r>
            <a:r>
              <a:rPr sz="1100" spc="-100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1F1F1F"/>
                </a:solidFill>
                <a:latin typeface="Verdana"/>
                <a:cs typeface="Verdana"/>
              </a:rPr>
              <a:t>ace</a:t>
            </a: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p</a:t>
            </a:r>
            <a:r>
              <a:rPr sz="1100" spc="5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100" spc="-15" dirty="0">
                <a:solidFill>
                  <a:srgbClr val="1F1F1F"/>
                </a:solidFill>
                <a:latin typeface="Verdana"/>
                <a:cs typeface="Verdana"/>
              </a:rPr>
              <a:t>a</a:t>
            </a:r>
            <a:r>
              <a:rPr sz="1100" spc="20" dirty="0">
                <a:solidFill>
                  <a:srgbClr val="1F1F1F"/>
                </a:solidFill>
                <a:latin typeface="Verdana"/>
                <a:cs typeface="Verdana"/>
              </a:rPr>
              <a:t>ció</a:t>
            </a:r>
            <a:r>
              <a:rPr sz="1100" spc="50" dirty="0">
                <a:solidFill>
                  <a:srgbClr val="1F1F1F"/>
                </a:solidFill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5922" y="5329809"/>
            <a:ext cx="9867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solidFill>
                  <a:srgbClr val="1F1F1F"/>
                </a:solidFill>
                <a:latin typeface="Verdana"/>
                <a:cs typeface="Verdana"/>
              </a:rPr>
              <a:t>d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e</a:t>
            </a:r>
            <a:r>
              <a:rPr sz="1100" spc="-9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1F1F1F"/>
                </a:solidFill>
                <a:latin typeface="Verdana"/>
                <a:cs typeface="Verdana"/>
              </a:rPr>
              <a:t>t</a:t>
            </a:r>
            <a:r>
              <a:rPr sz="1100" spc="10" dirty="0">
                <a:solidFill>
                  <a:srgbClr val="1F1F1F"/>
                </a:solidFill>
                <a:latin typeface="Verdana"/>
                <a:cs typeface="Verdana"/>
              </a:rPr>
              <a:t>é</a:t>
            </a:r>
            <a:r>
              <a:rPr sz="1100" spc="35" dirty="0">
                <a:solidFill>
                  <a:srgbClr val="1F1F1F"/>
                </a:solidFill>
                <a:latin typeface="Verdana"/>
                <a:cs typeface="Verdana"/>
              </a:rPr>
              <a:t>rm</a:t>
            </a:r>
            <a:r>
              <a:rPr sz="1100" spc="20" dirty="0">
                <a:solidFill>
                  <a:srgbClr val="1F1F1F"/>
                </a:solidFill>
                <a:latin typeface="Verdana"/>
                <a:cs typeface="Verdana"/>
              </a:rPr>
              <a:t>ino</a:t>
            </a:r>
            <a:r>
              <a:rPr sz="1100" spc="-35" dirty="0">
                <a:solidFill>
                  <a:srgbClr val="1F1F1F"/>
                </a:solidFill>
                <a:latin typeface="Verdana"/>
                <a:cs typeface="Verdana"/>
              </a:rPr>
              <a:t>s</a:t>
            </a:r>
            <a:r>
              <a:rPr sz="1100" spc="-135" dirty="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1F1F1F"/>
                </a:solidFill>
                <a:latin typeface="Verdana"/>
                <a:cs typeface="Verdana"/>
              </a:rPr>
              <a:t>y  </a:t>
            </a:r>
            <a:r>
              <a:rPr sz="1100" spc="25" dirty="0">
                <a:solidFill>
                  <a:srgbClr val="1F1F1F"/>
                </a:solidFill>
                <a:latin typeface="Verdana"/>
                <a:cs typeface="Verdana"/>
              </a:rPr>
              <a:t>condiciones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78700" y="5924803"/>
            <a:ext cx="298450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390" dirty="0">
                <a:solidFill>
                  <a:srgbClr val="041FAB"/>
                </a:solidFill>
                <a:latin typeface="Tahoma"/>
                <a:cs typeface="Tahoma"/>
              </a:rPr>
              <a:t>«</a:t>
            </a:r>
            <a:r>
              <a:rPr sz="2900" b="1" spc="-3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2900" b="1" spc="90" dirty="0">
                <a:solidFill>
                  <a:srgbClr val="041FAB"/>
                </a:solidFill>
                <a:latin typeface="Tahoma"/>
                <a:cs typeface="Tahoma"/>
              </a:rPr>
              <a:t>white</a:t>
            </a:r>
            <a:r>
              <a:rPr sz="2900" b="1" spc="-55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041FAB"/>
                </a:solidFill>
                <a:latin typeface="Tahoma"/>
                <a:cs typeface="Tahoma"/>
              </a:rPr>
              <a:t>label</a:t>
            </a:r>
            <a:r>
              <a:rPr lang="es-MX" sz="2900" b="1" spc="-10" dirty="0">
                <a:solidFill>
                  <a:srgbClr val="041FAB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041FAB"/>
                </a:solidFill>
                <a:latin typeface="Tahoma"/>
                <a:cs typeface="Tahoma"/>
              </a:rPr>
              <a:t>»</a:t>
            </a:r>
            <a:endParaRPr sz="29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913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9976" y="2997707"/>
            <a:ext cx="402590" cy="2493645"/>
          </a:xfrm>
          <a:custGeom>
            <a:avLst/>
            <a:gdLst/>
            <a:ahLst/>
            <a:cxnLst/>
            <a:rect l="l" t="t" r="r" b="b"/>
            <a:pathLst>
              <a:path w="402590" h="2493645">
                <a:moveTo>
                  <a:pt x="335279" y="0"/>
                </a:moveTo>
                <a:lnTo>
                  <a:pt x="67055" y="0"/>
                </a:lnTo>
                <a:lnTo>
                  <a:pt x="40933" y="5262"/>
                </a:lnTo>
                <a:lnTo>
                  <a:pt x="19621" y="19621"/>
                </a:lnTo>
                <a:lnTo>
                  <a:pt x="5262" y="40933"/>
                </a:lnTo>
                <a:lnTo>
                  <a:pt x="0" y="67055"/>
                </a:lnTo>
                <a:lnTo>
                  <a:pt x="0" y="2426207"/>
                </a:lnTo>
                <a:lnTo>
                  <a:pt x="5262" y="2452330"/>
                </a:lnTo>
                <a:lnTo>
                  <a:pt x="19621" y="2473642"/>
                </a:lnTo>
                <a:lnTo>
                  <a:pt x="40933" y="2488001"/>
                </a:lnTo>
                <a:lnTo>
                  <a:pt x="67055" y="2493264"/>
                </a:lnTo>
                <a:lnTo>
                  <a:pt x="335279" y="2493264"/>
                </a:lnTo>
                <a:lnTo>
                  <a:pt x="361402" y="2488001"/>
                </a:lnTo>
                <a:lnTo>
                  <a:pt x="382714" y="2473642"/>
                </a:lnTo>
                <a:lnTo>
                  <a:pt x="397073" y="2452330"/>
                </a:lnTo>
                <a:lnTo>
                  <a:pt x="402335" y="2426207"/>
                </a:lnTo>
                <a:lnTo>
                  <a:pt x="402335" y="67055"/>
                </a:lnTo>
                <a:lnTo>
                  <a:pt x="397073" y="40933"/>
                </a:lnTo>
                <a:lnTo>
                  <a:pt x="382714" y="19621"/>
                </a:lnTo>
                <a:lnTo>
                  <a:pt x="361402" y="5262"/>
                </a:lnTo>
                <a:lnTo>
                  <a:pt x="335279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7576" y="2997707"/>
            <a:ext cx="402590" cy="2493645"/>
          </a:xfrm>
          <a:custGeom>
            <a:avLst/>
            <a:gdLst/>
            <a:ahLst/>
            <a:cxnLst/>
            <a:rect l="l" t="t" r="r" b="b"/>
            <a:pathLst>
              <a:path w="402590" h="2493645">
                <a:moveTo>
                  <a:pt x="335280" y="0"/>
                </a:moveTo>
                <a:lnTo>
                  <a:pt x="67055" y="0"/>
                </a:lnTo>
                <a:lnTo>
                  <a:pt x="40955" y="5262"/>
                </a:lnTo>
                <a:lnTo>
                  <a:pt x="19640" y="19621"/>
                </a:lnTo>
                <a:lnTo>
                  <a:pt x="5269" y="40933"/>
                </a:lnTo>
                <a:lnTo>
                  <a:pt x="0" y="67055"/>
                </a:lnTo>
                <a:lnTo>
                  <a:pt x="0" y="2426207"/>
                </a:lnTo>
                <a:lnTo>
                  <a:pt x="5269" y="2452330"/>
                </a:lnTo>
                <a:lnTo>
                  <a:pt x="19640" y="2473642"/>
                </a:lnTo>
                <a:lnTo>
                  <a:pt x="40955" y="2488001"/>
                </a:lnTo>
                <a:lnTo>
                  <a:pt x="67055" y="2493264"/>
                </a:lnTo>
                <a:lnTo>
                  <a:pt x="335280" y="2493264"/>
                </a:lnTo>
                <a:lnTo>
                  <a:pt x="361380" y="2488001"/>
                </a:lnTo>
                <a:lnTo>
                  <a:pt x="382695" y="2473642"/>
                </a:lnTo>
                <a:lnTo>
                  <a:pt x="397066" y="2452330"/>
                </a:lnTo>
                <a:lnTo>
                  <a:pt x="402336" y="2426207"/>
                </a:lnTo>
                <a:lnTo>
                  <a:pt x="402336" y="67055"/>
                </a:lnTo>
                <a:lnTo>
                  <a:pt x="397066" y="40933"/>
                </a:lnTo>
                <a:lnTo>
                  <a:pt x="382695" y="19621"/>
                </a:lnTo>
                <a:lnTo>
                  <a:pt x="361380" y="5262"/>
                </a:lnTo>
                <a:lnTo>
                  <a:pt x="335280" y="0"/>
                </a:lnTo>
                <a:close/>
              </a:path>
            </a:pathLst>
          </a:custGeom>
          <a:solidFill>
            <a:srgbClr val="EB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6091" y="648772"/>
            <a:ext cx="9918065" cy="13982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20"/>
              </a:spcBef>
            </a:pPr>
            <a:r>
              <a:rPr spc="45" dirty="0"/>
              <a:t>«Proceso</a:t>
            </a:r>
            <a:r>
              <a:rPr spc="-85" dirty="0"/>
              <a:t> </a:t>
            </a:r>
            <a:r>
              <a:rPr spc="40" dirty="0"/>
              <a:t>remoto»</a:t>
            </a:r>
          </a:p>
          <a:p>
            <a:pPr marL="12700" marR="5080" algn="ctr">
              <a:lnSpc>
                <a:spcPct val="114999"/>
              </a:lnSpc>
              <a:spcBef>
                <a:spcPts val="80"/>
              </a:spcBef>
              <a:tabLst>
                <a:tab pos="4281170" algn="l"/>
              </a:tabLst>
            </a:pPr>
            <a:r>
              <a:rPr sz="2400" spc="90" dirty="0">
                <a:solidFill>
                  <a:srgbClr val="3745ED"/>
                </a:solidFill>
              </a:rPr>
              <a:t>Ve</a:t>
            </a:r>
            <a:r>
              <a:rPr sz="2400" spc="50" dirty="0">
                <a:solidFill>
                  <a:srgbClr val="3745ED"/>
                </a:solidFill>
              </a:rPr>
              <a:t>r</a:t>
            </a:r>
            <a:r>
              <a:rPr sz="2400" dirty="0">
                <a:solidFill>
                  <a:srgbClr val="3745ED"/>
                </a:solidFill>
              </a:rPr>
              <a:t>if</a:t>
            </a:r>
            <a:r>
              <a:rPr sz="2400" spc="-10" dirty="0">
                <a:solidFill>
                  <a:srgbClr val="3745ED"/>
                </a:solidFill>
              </a:rPr>
              <a:t>i</a:t>
            </a:r>
            <a:r>
              <a:rPr sz="2400" spc="114" dirty="0">
                <a:solidFill>
                  <a:srgbClr val="3745ED"/>
                </a:solidFill>
              </a:rPr>
              <a:t>ca</a:t>
            </a:r>
            <a:r>
              <a:rPr sz="2400" spc="100" dirty="0">
                <a:solidFill>
                  <a:srgbClr val="3745ED"/>
                </a:solidFill>
              </a:rPr>
              <a:t>c</a:t>
            </a:r>
            <a:r>
              <a:rPr sz="2400" spc="70" dirty="0">
                <a:solidFill>
                  <a:srgbClr val="3745ED"/>
                </a:solidFill>
              </a:rPr>
              <a:t>ión</a:t>
            </a:r>
            <a:r>
              <a:rPr sz="2400" spc="-15" dirty="0">
                <a:solidFill>
                  <a:srgbClr val="3745ED"/>
                </a:solidFill>
              </a:rPr>
              <a:t> </a:t>
            </a:r>
            <a:r>
              <a:rPr sz="2400" spc="114" dirty="0">
                <a:solidFill>
                  <a:srgbClr val="3745ED"/>
                </a:solidFill>
              </a:rPr>
              <a:t>de</a:t>
            </a:r>
            <a:r>
              <a:rPr sz="2400" spc="-35" dirty="0">
                <a:solidFill>
                  <a:srgbClr val="3745ED"/>
                </a:solidFill>
              </a:rPr>
              <a:t> </a:t>
            </a:r>
            <a:r>
              <a:rPr sz="2400" spc="80" dirty="0">
                <a:solidFill>
                  <a:srgbClr val="3745ED"/>
                </a:solidFill>
              </a:rPr>
              <a:t>ide</a:t>
            </a:r>
            <a:r>
              <a:rPr sz="2400" spc="95" dirty="0">
                <a:solidFill>
                  <a:srgbClr val="3745ED"/>
                </a:solidFill>
              </a:rPr>
              <a:t>n</a:t>
            </a:r>
            <a:r>
              <a:rPr sz="2400" spc="50" dirty="0">
                <a:solidFill>
                  <a:srgbClr val="3745ED"/>
                </a:solidFill>
              </a:rPr>
              <a:t>ti</a:t>
            </a:r>
            <a:r>
              <a:rPr sz="2400" spc="80" dirty="0">
                <a:solidFill>
                  <a:srgbClr val="3745ED"/>
                </a:solidFill>
              </a:rPr>
              <a:t>d</a:t>
            </a:r>
            <a:r>
              <a:rPr sz="2400" spc="90" dirty="0">
                <a:solidFill>
                  <a:srgbClr val="3745ED"/>
                </a:solidFill>
              </a:rPr>
              <a:t>a</a:t>
            </a:r>
            <a:r>
              <a:rPr sz="2400" spc="85" dirty="0">
                <a:solidFill>
                  <a:srgbClr val="3745ED"/>
                </a:solidFill>
              </a:rPr>
              <a:t>d</a:t>
            </a:r>
            <a:r>
              <a:rPr sz="2400" spc="-125" dirty="0">
                <a:solidFill>
                  <a:srgbClr val="3745ED"/>
                </a:solidFill>
              </a:rPr>
              <a:t>,</a:t>
            </a:r>
            <a:r>
              <a:rPr sz="2400" dirty="0">
                <a:solidFill>
                  <a:srgbClr val="3745ED"/>
                </a:solidFill>
              </a:rPr>
              <a:t>	</a:t>
            </a:r>
            <a:r>
              <a:rPr sz="2400" spc="160" dirty="0">
                <a:solidFill>
                  <a:srgbClr val="3745ED"/>
                </a:solidFill>
              </a:rPr>
              <a:t>P</a:t>
            </a:r>
            <a:r>
              <a:rPr sz="2400" spc="40" dirty="0">
                <a:solidFill>
                  <a:srgbClr val="3745ED"/>
                </a:solidFill>
              </a:rPr>
              <a:t>r</a:t>
            </a:r>
            <a:r>
              <a:rPr sz="2400" spc="50" dirty="0">
                <a:solidFill>
                  <a:srgbClr val="3745ED"/>
                </a:solidFill>
              </a:rPr>
              <a:t>u</a:t>
            </a:r>
            <a:r>
              <a:rPr sz="2400" spc="90" dirty="0">
                <a:solidFill>
                  <a:srgbClr val="3745ED"/>
                </a:solidFill>
              </a:rPr>
              <a:t>eba</a:t>
            </a:r>
            <a:r>
              <a:rPr sz="2400" spc="-20" dirty="0">
                <a:solidFill>
                  <a:srgbClr val="3745ED"/>
                </a:solidFill>
              </a:rPr>
              <a:t> </a:t>
            </a:r>
            <a:r>
              <a:rPr sz="2400" spc="114" dirty="0">
                <a:solidFill>
                  <a:srgbClr val="3745ED"/>
                </a:solidFill>
              </a:rPr>
              <a:t>de</a:t>
            </a:r>
            <a:r>
              <a:rPr sz="2400" spc="-35" dirty="0">
                <a:solidFill>
                  <a:srgbClr val="3745ED"/>
                </a:solidFill>
              </a:rPr>
              <a:t> </a:t>
            </a:r>
            <a:r>
              <a:rPr sz="2400" spc="55" dirty="0">
                <a:solidFill>
                  <a:srgbClr val="3745ED"/>
                </a:solidFill>
              </a:rPr>
              <a:t>vi</a:t>
            </a:r>
            <a:r>
              <a:rPr sz="2400" spc="70" dirty="0">
                <a:solidFill>
                  <a:srgbClr val="3745ED"/>
                </a:solidFill>
              </a:rPr>
              <a:t>d</a:t>
            </a:r>
            <a:r>
              <a:rPr sz="2400" spc="40" dirty="0">
                <a:solidFill>
                  <a:srgbClr val="3745ED"/>
                </a:solidFill>
              </a:rPr>
              <a:t>a</a:t>
            </a:r>
            <a:r>
              <a:rPr sz="2400" spc="-25" dirty="0">
                <a:solidFill>
                  <a:srgbClr val="3745ED"/>
                </a:solidFill>
              </a:rPr>
              <a:t> </a:t>
            </a:r>
            <a:r>
              <a:rPr sz="2400" spc="-530" dirty="0">
                <a:solidFill>
                  <a:srgbClr val="3745ED"/>
                </a:solidFill>
              </a:rPr>
              <a:t>+</a:t>
            </a:r>
            <a:r>
              <a:rPr sz="2400" spc="-25" dirty="0">
                <a:solidFill>
                  <a:srgbClr val="3745ED"/>
                </a:solidFill>
              </a:rPr>
              <a:t> </a:t>
            </a:r>
            <a:r>
              <a:rPr sz="2400" spc="130" dirty="0">
                <a:solidFill>
                  <a:srgbClr val="3745ED"/>
                </a:solidFill>
              </a:rPr>
              <a:t>B</a:t>
            </a:r>
            <a:r>
              <a:rPr sz="2400" spc="45" dirty="0">
                <a:solidFill>
                  <a:srgbClr val="3745ED"/>
                </a:solidFill>
              </a:rPr>
              <a:t>i</a:t>
            </a:r>
            <a:r>
              <a:rPr sz="2400" spc="70" dirty="0">
                <a:solidFill>
                  <a:srgbClr val="3745ED"/>
                </a:solidFill>
              </a:rPr>
              <a:t>ometría</a:t>
            </a:r>
            <a:r>
              <a:rPr sz="2400" spc="-20" dirty="0">
                <a:solidFill>
                  <a:srgbClr val="3745ED"/>
                </a:solidFill>
              </a:rPr>
              <a:t> </a:t>
            </a:r>
            <a:r>
              <a:rPr sz="2400" spc="90" dirty="0">
                <a:solidFill>
                  <a:srgbClr val="3745ED"/>
                </a:solidFill>
              </a:rPr>
              <a:t>Fac</a:t>
            </a:r>
            <a:r>
              <a:rPr sz="2400" spc="40" dirty="0">
                <a:solidFill>
                  <a:srgbClr val="3745ED"/>
                </a:solidFill>
              </a:rPr>
              <a:t>i</a:t>
            </a:r>
            <a:r>
              <a:rPr sz="2400" spc="20" dirty="0">
                <a:solidFill>
                  <a:srgbClr val="3745ED"/>
                </a:solidFill>
              </a:rPr>
              <a:t>al</a:t>
            </a:r>
            <a:r>
              <a:rPr sz="2400" spc="-25" dirty="0">
                <a:solidFill>
                  <a:srgbClr val="3745ED"/>
                </a:solidFill>
              </a:rPr>
              <a:t> </a:t>
            </a:r>
            <a:r>
              <a:rPr sz="2400" spc="35" dirty="0">
                <a:solidFill>
                  <a:srgbClr val="3745ED"/>
                </a:solidFill>
              </a:rPr>
              <a:t>y  </a:t>
            </a:r>
            <a:r>
              <a:rPr sz="2400" spc="60" dirty="0">
                <a:solidFill>
                  <a:srgbClr val="3745ED"/>
                </a:solidFill>
              </a:rPr>
              <a:t>validación</a:t>
            </a:r>
            <a:r>
              <a:rPr sz="2400" spc="-15" dirty="0">
                <a:solidFill>
                  <a:srgbClr val="3745ED"/>
                </a:solidFill>
              </a:rPr>
              <a:t> </a:t>
            </a:r>
            <a:r>
              <a:rPr sz="2400" spc="55" dirty="0">
                <a:solidFill>
                  <a:srgbClr val="3745ED"/>
                </a:solidFill>
              </a:rPr>
              <a:t>SMS</a:t>
            </a:r>
            <a:r>
              <a:rPr sz="2400" spc="-50" dirty="0">
                <a:solidFill>
                  <a:srgbClr val="3745ED"/>
                </a:solidFill>
              </a:rPr>
              <a:t> </a:t>
            </a:r>
            <a:r>
              <a:rPr sz="2400" spc="55" dirty="0">
                <a:solidFill>
                  <a:srgbClr val="3745ED"/>
                </a:solidFill>
              </a:rPr>
              <a:t>para</a:t>
            </a:r>
            <a:r>
              <a:rPr sz="2400" spc="-40" dirty="0">
                <a:solidFill>
                  <a:srgbClr val="3745ED"/>
                </a:solidFill>
              </a:rPr>
              <a:t> </a:t>
            </a:r>
            <a:r>
              <a:rPr sz="2400" spc="85" dirty="0">
                <a:solidFill>
                  <a:srgbClr val="3745ED"/>
                </a:solidFill>
              </a:rPr>
              <a:t>una</a:t>
            </a:r>
            <a:r>
              <a:rPr sz="2400" spc="-25" dirty="0">
                <a:solidFill>
                  <a:srgbClr val="3745ED"/>
                </a:solidFill>
              </a:rPr>
              <a:t> </a:t>
            </a:r>
            <a:r>
              <a:rPr sz="2400" spc="65" dirty="0">
                <a:solidFill>
                  <a:srgbClr val="3745ED"/>
                </a:solidFill>
              </a:rPr>
              <a:t>identificación</a:t>
            </a:r>
            <a:r>
              <a:rPr sz="2400" spc="10" dirty="0">
                <a:solidFill>
                  <a:srgbClr val="3745ED"/>
                </a:solidFill>
              </a:rPr>
              <a:t> </a:t>
            </a:r>
            <a:r>
              <a:rPr sz="2400" spc="95" dirty="0">
                <a:solidFill>
                  <a:srgbClr val="3745ED"/>
                </a:solidFill>
              </a:rPr>
              <a:t>completa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452" y="3246120"/>
            <a:ext cx="1551432" cy="11900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5615" y="3206495"/>
            <a:ext cx="1455419" cy="12677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8300" y="3246120"/>
            <a:ext cx="1997963" cy="11978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66799" y="4821377"/>
            <a:ext cx="1350645" cy="62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082CDB"/>
                </a:solidFill>
                <a:latin typeface="Verdana"/>
                <a:cs typeface="Verdana"/>
              </a:rPr>
              <a:t>V</a:t>
            </a:r>
            <a:r>
              <a:rPr sz="1300" b="1" spc="-20" dirty="0">
                <a:solidFill>
                  <a:srgbClr val="082CDB"/>
                </a:solidFill>
                <a:latin typeface="Verdana"/>
                <a:cs typeface="Verdana"/>
              </a:rPr>
              <a:t>e</a:t>
            </a:r>
            <a:r>
              <a:rPr sz="1300" b="1" spc="-45" dirty="0">
                <a:solidFill>
                  <a:srgbClr val="082CDB"/>
                </a:solidFill>
                <a:latin typeface="Verdana"/>
                <a:cs typeface="Verdana"/>
              </a:rPr>
              <a:t>rifi</a:t>
            </a:r>
            <a:r>
              <a:rPr sz="1300" b="1" spc="-10" dirty="0">
                <a:solidFill>
                  <a:srgbClr val="082CDB"/>
                </a:solidFill>
                <a:latin typeface="Verdana"/>
                <a:cs typeface="Verdana"/>
              </a:rPr>
              <a:t>ca</a:t>
            </a:r>
            <a:r>
              <a:rPr sz="1300" b="1" spc="-20" dirty="0">
                <a:solidFill>
                  <a:srgbClr val="082CDB"/>
                </a:solidFill>
                <a:latin typeface="Verdana"/>
                <a:cs typeface="Verdana"/>
              </a:rPr>
              <a:t>c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ión</a:t>
            </a:r>
            <a:r>
              <a:rPr sz="1300" b="1" spc="-4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082CDB"/>
                </a:solidFill>
                <a:latin typeface="Verdana"/>
                <a:cs typeface="Verdana"/>
              </a:rPr>
              <a:t>d</a:t>
            </a:r>
            <a:r>
              <a:rPr sz="1300" b="1" spc="-25" dirty="0">
                <a:solidFill>
                  <a:srgbClr val="082CDB"/>
                </a:solidFill>
                <a:latin typeface="Verdana"/>
                <a:cs typeface="Verdana"/>
              </a:rPr>
              <a:t>e  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identidad </a:t>
            </a:r>
            <a:r>
              <a:rPr sz="1300" b="1" spc="-2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105" dirty="0">
                <a:solidFill>
                  <a:srgbClr val="082CDB"/>
                </a:solidFill>
                <a:latin typeface="Verdana"/>
                <a:cs typeface="Verdana"/>
              </a:rPr>
              <a:t>(OCR)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4252" y="4821377"/>
            <a:ext cx="1498600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solidFill>
                  <a:srgbClr val="082CDB"/>
                </a:solidFill>
                <a:latin typeface="Verdana"/>
                <a:cs typeface="Verdana"/>
              </a:rPr>
              <a:t>Pru</a:t>
            </a:r>
            <a:r>
              <a:rPr sz="1300" b="1" spc="-40" dirty="0">
                <a:solidFill>
                  <a:srgbClr val="082CDB"/>
                </a:solidFill>
                <a:latin typeface="Verdana"/>
                <a:cs typeface="Verdana"/>
              </a:rPr>
              <a:t>e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ba</a:t>
            </a:r>
            <a:r>
              <a:rPr sz="1300" b="1" spc="-6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082CDB"/>
                </a:solidFill>
                <a:latin typeface="Verdana"/>
                <a:cs typeface="Verdana"/>
              </a:rPr>
              <a:t>d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e</a:t>
            </a:r>
            <a:r>
              <a:rPr sz="1300" b="1" spc="-5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25" dirty="0">
                <a:solidFill>
                  <a:srgbClr val="082CDB"/>
                </a:solidFill>
                <a:latin typeface="Verdana"/>
                <a:cs typeface="Verdana"/>
              </a:rPr>
              <a:t>vi</a:t>
            </a:r>
            <a:r>
              <a:rPr sz="1300" b="1" spc="-45" dirty="0">
                <a:solidFill>
                  <a:srgbClr val="082CDB"/>
                </a:solidFill>
                <a:latin typeface="Verdana"/>
                <a:cs typeface="Verdana"/>
              </a:rPr>
              <a:t>d</a:t>
            </a:r>
            <a:r>
              <a:rPr sz="1300" b="1" spc="-55" dirty="0">
                <a:solidFill>
                  <a:srgbClr val="082CDB"/>
                </a:solidFill>
                <a:latin typeface="Verdana"/>
                <a:cs typeface="Verdana"/>
              </a:rPr>
              <a:t>a</a:t>
            </a:r>
            <a:r>
              <a:rPr sz="1300" b="1" spc="-6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45" dirty="0">
                <a:solidFill>
                  <a:srgbClr val="082CDB"/>
                </a:solidFill>
                <a:latin typeface="Verdana"/>
                <a:cs typeface="Verdana"/>
              </a:rPr>
              <a:t>y</a:t>
            </a:r>
            <a:endParaRPr sz="1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300" b="1" spc="-35" dirty="0">
                <a:solidFill>
                  <a:srgbClr val="082CDB"/>
                </a:solidFill>
                <a:latin typeface="Verdana"/>
                <a:cs typeface="Verdana"/>
              </a:rPr>
              <a:t>Biometría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41509" y="4821377"/>
            <a:ext cx="1562735" cy="62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solidFill>
                  <a:srgbClr val="082CDB"/>
                </a:solidFill>
                <a:latin typeface="Verdana"/>
                <a:cs typeface="Verdana"/>
              </a:rPr>
              <a:t>Portal</a:t>
            </a:r>
            <a:r>
              <a:rPr sz="1300" b="1" spc="-75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082CDB"/>
                </a:solidFill>
                <a:latin typeface="Verdana"/>
                <a:cs typeface="Verdana"/>
              </a:rPr>
              <a:t>d</a:t>
            </a:r>
            <a:r>
              <a:rPr sz="1300" b="1" spc="-25" dirty="0">
                <a:solidFill>
                  <a:srgbClr val="082CDB"/>
                </a:solidFill>
                <a:latin typeface="Verdana"/>
                <a:cs typeface="Verdana"/>
              </a:rPr>
              <a:t>e  p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e</a:t>
            </a:r>
            <a:r>
              <a:rPr sz="1300" b="1" spc="-50" dirty="0">
                <a:solidFill>
                  <a:srgbClr val="082CDB"/>
                </a:solidFill>
                <a:latin typeface="Verdana"/>
                <a:cs typeface="Verdana"/>
              </a:rPr>
              <a:t>rsonal</a:t>
            </a:r>
            <a:r>
              <a:rPr sz="1300" b="1" spc="-35" dirty="0">
                <a:solidFill>
                  <a:srgbClr val="082CDB"/>
                </a:solidFill>
                <a:latin typeface="Verdana"/>
                <a:cs typeface="Verdana"/>
              </a:rPr>
              <a:t>izaci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ón</a:t>
            </a:r>
            <a:r>
              <a:rPr sz="1300" b="1" spc="-40" dirty="0">
                <a:solidFill>
                  <a:srgbClr val="082CDB"/>
                </a:solidFill>
                <a:latin typeface="Verdana"/>
                <a:cs typeface="Verdana"/>
              </a:rPr>
              <a:t> </a:t>
            </a: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y  </a:t>
            </a:r>
            <a:r>
              <a:rPr sz="1300" b="1" spc="-35" dirty="0">
                <a:solidFill>
                  <a:srgbClr val="082CDB"/>
                </a:solidFill>
                <a:latin typeface="Verdana"/>
                <a:cs typeface="Verdana"/>
              </a:rPr>
              <a:t>evidencias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8628" y="3206495"/>
            <a:ext cx="920496" cy="13121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04026" y="4821377"/>
            <a:ext cx="952500" cy="42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082CDB"/>
                </a:solidFill>
                <a:latin typeface="Verdana"/>
                <a:cs typeface="Verdana"/>
              </a:rPr>
              <a:t>Validación</a:t>
            </a:r>
            <a:endParaRPr sz="1300">
              <a:latin typeface="Verdana"/>
              <a:cs typeface="Verdana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1300" b="1" spc="-55" dirty="0">
                <a:solidFill>
                  <a:srgbClr val="082CDB"/>
                </a:solidFill>
                <a:latin typeface="Verdana"/>
                <a:cs typeface="Verdana"/>
              </a:rPr>
              <a:t>OTP-SMS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572" y="3429000"/>
            <a:ext cx="200055" cy="1380052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PASAR</a:t>
            </a:r>
            <a:r>
              <a:rPr sz="1300" b="1" spc="5" dirty="0">
                <a:solidFill>
                  <a:srgbClr val="334BEE"/>
                </a:solidFill>
                <a:latin typeface="Verdana"/>
                <a:cs typeface="Verdana"/>
              </a:rPr>
              <a:t>E</a:t>
            </a: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LA</a:t>
            </a:r>
            <a:r>
              <a:rPr sz="1300" b="1" spc="-60" dirty="0">
                <a:solidFill>
                  <a:srgbClr val="334BEE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ID</a:t>
            </a:r>
            <a:endParaRPr sz="1300" dirty="0">
              <a:solidFill>
                <a:srgbClr val="334BEE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67250" y="3429000"/>
            <a:ext cx="200055" cy="1355374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BA</a:t>
            </a:r>
            <a:r>
              <a:rPr sz="1300" b="1" spc="5" dirty="0">
                <a:solidFill>
                  <a:srgbClr val="334BEE"/>
                </a:solidFill>
                <a:latin typeface="Verdana"/>
                <a:cs typeface="Verdana"/>
              </a:rPr>
              <a:t>C</a:t>
            </a: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KOF</a:t>
            </a:r>
            <a:r>
              <a:rPr sz="1300" b="1" spc="-10" dirty="0">
                <a:solidFill>
                  <a:srgbClr val="334BEE"/>
                </a:solidFill>
                <a:latin typeface="Verdana"/>
                <a:cs typeface="Verdana"/>
              </a:rPr>
              <a:t>F</a:t>
            </a:r>
            <a:r>
              <a:rPr sz="1300" b="1" spc="5" dirty="0">
                <a:solidFill>
                  <a:srgbClr val="334BEE"/>
                </a:solidFill>
                <a:latin typeface="Verdana"/>
                <a:cs typeface="Verdana"/>
              </a:rPr>
              <a:t>IC</a:t>
            </a:r>
            <a:r>
              <a:rPr sz="1300" b="1" dirty="0">
                <a:solidFill>
                  <a:srgbClr val="334BEE"/>
                </a:solidFill>
                <a:latin typeface="Verdana"/>
                <a:cs typeface="Verdana"/>
              </a:rPr>
              <a:t>E</a:t>
            </a:r>
            <a:endParaRPr sz="1300" dirty="0">
              <a:solidFill>
                <a:srgbClr val="334BEE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0452" y="5673852"/>
            <a:ext cx="6343015" cy="5715"/>
          </a:xfrm>
          <a:custGeom>
            <a:avLst/>
            <a:gdLst/>
            <a:ahLst/>
            <a:cxnLst/>
            <a:rect l="l" t="t" r="r" b="b"/>
            <a:pathLst>
              <a:path w="6343015" h="5714">
                <a:moveTo>
                  <a:pt x="0" y="5397"/>
                </a:moveTo>
                <a:lnTo>
                  <a:pt x="6342633" y="0"/>
                </a:lnTo>
              </a:path>
            </a:pathLst>
          </a:custGeom>
          <a:ln w="9524">
            <a:solidFill>
              <a:srgbClr val="606D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74775" y="5851652"/>
            <a:ext cx="471678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00FF"/>
                </a:solidFill>
                <a:latin typeface="Verdana"/>
                <a:cs typeface="Verdana"/>
              </a:rPr>
              <a:t>Proceso</a:t>
            </a:r>
            <a:r>
              <a:rPr sz="1100" b="1" spc="-5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Certificado</a:t>
            </a:r>
            <a:r>
              <a:rPr sz="1100" b="1" spc="-7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(Sello</a:t>
            </a:r>
            <a:r>
              <a:rPr sz="1100" b="1" spc="-6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15" dirty="0">
                <a:solidFill>
                  <a:srgbClr val="FF00FF"/>
                </a:solidFill>
                <a:latin typeface="Verdana"/>
                <a:cs typeface="Verdana"/>
              </a:rPr>
              <a:t>de</a:t>
            </a:r>
            <a:r>
              <a:rPr sz="1100" b="1" spc="-8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tiempo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35" dirty="0">
                <a:solidFill>
                  <a:srgbClr val="FF00FF"/>
                </a:solidFill>
                <a:latin typeface="Verdana"/>
                <a:cs typeface="Verdana"/>
              </a:rPr>
              <a:t>cualificado)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00FF"/>
                </a:solidFill>
                <a:latin typeface="Verdana"/>
                <a:cs typeface="Verdana"/>
              </a:rPr>
              <a:t>Valida</a:t>
            </a:r>
            <a:r>
              <a:rPr sz="1100" b="1" spc="-7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15" dirty="0">
                <a:solidFill>
                  <a:srgbClr val="FF00FF"/>
                </a:solidFill>
                <a:latin typeface="Verdana"/>
                <a:cs typeface="Verdana"/>
              </a:rPr>
              <a:t>que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40" dirty="0">
                <a:solidFill>
                  <a:srgbClr val="FF00FF"/>
                </a:solidFill>
                <a:latin typeface="Verdana"/>
                <a:cs typeface="Verdana"/>
              </a:rPr>
              <a:t>se</a:t>
            </a:r>
            <a:r>
              <a:rPr sz="1100" b="1" spc="-6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40" dirty="0">
                <a:solidFill>
                  <a:srgbClr val="FF00FF"/>
                </a:solidFill>
                <a:latin typeface="Verdana"/>
                <a:cs typeface="Verdana"/>
              </a:rPr>
              <a:t>realiza</a:t>
            </a:r>
            <a:r>
              <a:rPr sz="1100" b="1" spc="-7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en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un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FF00FF"/>
                </a:solidFill>
                <a:latin typeface="Verdana"/>
                <a:cs typeface="Verdana"/>
              </a:rPr>
              <a:t>mismo</a:t>
            </a:r>
            <a:r>
              <a:rPr sz="1100" b="1" spc="-4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30" dirty="0">
                <a:solidFill>
                  <a:srgbClr val="FF00FF"/>
                </a:solidFill>
                <a:latin typeface="Verdana"/>
                <a:cs typeface="Verdana"/>
              </a:rPr>
              <a:t>dispositivo</a:t>
            </a:r>
            <a:r>
              <a:rPr sz="1100" b="1" spc="-5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35" dirty="0">
                <a:solidFill>
                  <a:srgbClr val="FF00FF"/>
                </a:solidFill>
                <a:latin typeface="Verdana"/>
                <a:cs typeface="Verdana"/>
              </a:rPr>
              <a:t>y</a:t>
            </a:r>
            <a:r>
              <a:rPr sz="1100" b="1" spc="-4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en</a:t>
            </a:r>
            <a:r>
              <a:rPr sz="1100" b="1" spc="-6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F00FF"/>
                </a:solidFill>
                <a:latin typeface="Verdana"/>
                <a:cs typeface="Verdana"/>
              </a:rPr>
              <a:t>tiempo</a:t>
            </a:r>
            <a:r>
              <a:rPr sz="1100" b="1" spc="-7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100" b="1" spc="-50" dirty="0">
                <a:solidFill>
                  <a:srgbClr val="FF00FF"/>
                </a:solidFill>
                <a:latin typeface="Verdana"/>
                <a:cs typeface="Verdana"/>
              </a:rPr>
              <a:t>real.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868" y="5840015"/>
            <a:ext cx="191690" cy="23002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4868" y="6149435"/>
            <a:ext cx="191690" cy="2314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417" y="496315"/>
            <a:ext cx="281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solidFill>
                  <a:srgbClr val="FFFFFF"/>
                </a:solidFill>
              </a:rPr>
              <a:t>¿Cómo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spc="70" dirty="0">
                <a:solidFill>
                  <a:srgbClr val="FFFFFF"/>
                </a:solidFill>
              </a:rPr>
              <a:t>funciona?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3805428" y="1114044"/>
            <a:ext cx="4581525" cy="4109085"/>
            <a:chOff x="3805428" y="1114044"/>
            <a:chExt cx="4581525" cy="4109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5428" y="1133856"/>
              <a:ext cx="603503" cy="60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3068" y="1114044"/>
              <a:ext cx="603503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2311908"/>
              <a:ext cx="199644" cy="2011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2764536"/>
              <a:ext cx="199644" cy="1996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3215639"/>
              <a:ext cx="199644" cy="201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3668267"/>
              <a:ext cx="199644" cy="199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4119372"/>
              <a:ext cx="199644" cy="1996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4572000"/>
              <a:ext cx="199644" cy="1996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6" y="5023103"/>
              <a:ext cx="199644" cy="19964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696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</a:t>
            </a:r>
            <a:r>
              <a:rPr spc="-35" dirty="0"/>
              <a:t>X</a:t>
            </a:r>
            <a:r>
              <a:rPr spc="-60" dirty="0"/>
              <a:t>T</a:t>
            </a:r>
            <a:r>
              <a:rPr spc="-25" dirty="0"/>
              <a:t>R</a:t>
            </a:r>
            <a:r>
              <a:rPr spc="-20" dirty="0"/>
              <a:t>A</a:t>
            </a:r>
            <a:r>
              <a:rPr spc="20" dirty="0"/>
              <a:t>CC</a:t>
            </a:r>
            <a:r>
              <a:rPr spc="-275" dirty="0"/>
              <a:t>I</a:t>
            </a:r>
            <a:r>
              <a:rPr spc="-35" dirty="0"/>
              <a:t>ÓN</a:t>
            </a:r>
            <a:r>
              <a:rPr spc="-55" dirty="0"/>
              <a:t> </a:t>
            </a:r>
            <a:r>
              <a:rPr spc="-15" dirty="0"/>
              <a:t>DE</a:t>
            </a:r>
            <a:r>
              <a:rPr spc="-60" dirty="0"/>
              <a:t> </a:t>
            </a:r>
            <a:r>
              <a:rPr spc="-275" dirty="0"/>
              <a:t>I</a:t>
            </a:r>
            <a:r>
              <a:rPr spc="-25" dirty="0"/>
              <a:t>NFORM</a:t>
            </a:r>
            <a:r>
              <a:rPr spc="-15" dirty="0"/>
              <a:t>A</a:t>
            </a:r>
            <a:r>
              <a:rPr spc="20" dirty="0"/>
              <a:t>C</a:t>
            </a:r>
            <a:r>
              <a:rPr spc="-275" dirty="0"/>
              <a:t>I</a:t>
            </a:r>
            <a:r>
              <a:rPr spc="-35" dirty="0"/>
              <a:t>ÓN</a:t>
            </a:r>
          </a:p>
          <a:p>
            <a:pPr marL="2298700" marR="380365" indent="-358775" algn="r">
              <a:lnSpc>
                <a:spcPct val="228100"/>
              </a:lnSpc>
              <a:spcBef>
                <a:spcPts val="350"/>
              </a:spcBef>
            </a:pPr>
            <a:r>
              <a:rPr b="0" spc="50" dirty="0">
                <a:latin typeface="Verdana"/>
                <a:cs typeface="Verdana"/>
              </a:rPr>
              <a:t>No</a:t>
            </a:r>
            <a:r>
              <a:rPr b="0" spc="110" dirty="0">
                <a:latin typeface="Verdana"/>
                <a:cs typeface="Verdana"/>
              </a:rPr>
              <a:t>m</a:t>
            </a:r>
            <a:r>
              <a:rPr b="0" spc="20" dirty="0">
                <a:latin typeface="Verdana"/>
                <a:cs typeface="Verdana"/>
              </a:rPr>
              <a:t>b</a:t>
            </a:r>
            <a:r>
              <a:rPr b="0" dirty="0">
                <a:latin typeface="Verdana"/>
                <a:cs typeface="Verdana"/>
              </a:rPr>
              <a:t>r</a:t>
            </a:r>
            <a:r>
              <a:rPr b="0" spc="5" dirty="0">
                <a:latin typeface="Verdana"/>
                <a:cs typeface="Verdana"/>
              </a:rPr>
              <a:t>e</a:t>
            </a:r>
            <a:r>
              <a:rPr b="0" spc="-10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y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ap</a:t>
            </a:r>
            <a:r>
              <a:rPr b="0" spc="10" dirty="0">
                <a:latin typeface="Verdana"/>
                <a:cs typeface="Verdana"/>
              </a:rPr>
              <a:t>e</a:t>
            </a:r>
            <a:r>
              <a:rPr b="0" spc="5" dirty="0">
                <a:latin typeface="Verdana"/>
                <a:cs typeface="Verdana"/>
              </a:rPr>
              <a:t>llid</a:t>
            </a:r>
            <a:r>
              <a:rPr b="0" spc="-10" dirty="0">
                <a:latin typeface="Verdana"/>
                <a:cs typeface="Verdana"/>
              </a:rPr>
              <a:t>os  </a:t>
            </a:r>
            <a:r>
              <a:rPr b="0" spc="-45" dirty="0">
                <a:latin typeface="Verdana"/>
                <a:cs typeface="Verdana"/>
              </a:rPr>
              <a:t>Nº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60" dirty="0">
                <a:latin typeface="Verdana"/>
                <a:cs typeface="Verdana"/>
              </a:rPr>
              <a:t>D</a:t>
            </a:r>
            <a:r>
              <a:rPr b="0" spc="40" dirty="0">
                <a:latin typeface="Verdana"/>
                <a:cs typeface="Verdana"/>
              </a:rPr>
              <a:t>ocu</a:t>
            </a:r>
            <a:r>
              <a:rPr b="0" spc="60" dirty="0">
                <a:latin typeface="Verdana"/>
                <a:cs typeface="Verdana"/>
              </a:rPr>
              <a:t>me</a:t>
            </a:r>
            <a:r>
              <a:rPr b="0" spc="40" dirty="0">
                <a:latin typeface="Verdana"/>
                <a:cs typeface="Verdana"/>
              </a:rPr>
              <a:t>n</a:t>
            </a:r>
            <a:r>
              <a:rPr b="0" spc="15" dirty="0">
                <a:latin typeface="Verdana"/>
                <a:cs typeface="Verdana"/>
              </a:rPr>
              <a:t>to  </a:t>
            </a:r>
            <a:r>
              <a:rPr b="0" spc="20" dirty="0">
                <a:latin typeface="Verdana"/>
                <a:cs typeface="Verdana"/>
              </a:rPr>
              <a:t>Nacionalidad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Verdana"/>
              <a:cs typeface="Verdana"/>
            </a:endParaRPr>
          </a:p>
          <a:p>
            <a:pPr marR="381000" algn="r">
              <a:lnSpc>
                <a:spcPct val="100000"/>
              </a:lnSpc>
            </a:pPr>
            <a:r>
              <a:rPr b="0" spc="-40" dirty="0">
                <a:latin typeface="Verdana"/>
                <a:cs typeface="Verdana"/>
              </a:rPr>
              <a:t>Sexo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-210" dirty="0">
                <a:latin typeface="Verdana"/>
                <a:cs typeface="Verdana"/>
              </a:rPr>
              <a:t>|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30" dirty="0">
                <a:latin typeface="Verdana"/>
                <a:cs typeface="Verdana"/>
              </a:rPr>
              <a:t>Fecha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35" dirty="0">
                <a:latin typeface="Verdana"/>
                <a:cs typeface="Verdana"/>
              </a:rPr>
              <a:t>de</a:t>
            </a:r>
            <a:r>
              <a:rPr b="0" spc="-100" dirty="0">
                <a:latin typeface="Verdana"/>
                <a:cs typeface="Verdana"/>
              </a:rPr>
              <a:t> </a:t>
            </a:r>
            <a:r>
              <a:rPr b="0" spc="25" dirty="0">
                <a:latin typeface="Verdana"/>
                <a:cs typeface="Verdana"/>
              </a:rPr>
              <a:t>nacimiento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210" dirty="0">
                <a:latin typeface="Verdana"/>
                <a:cs typeface="Verdana"/>
              </a:rPr>
              <a:t>|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Mayoría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30" dirty="0">
                <a:latin typeface="Verdana"/>
                <a:cs typeface="Verdana"/>
              </a:rPr>
              <a:t>edad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Verdana"/>
              <a:cs typeface="Verdana"/>
            </a:endParaRPr>
          </a:p>
          <a:p>
            <a:pPr marR="381635" algn="r">
              <a:lnSpc>
                <a:spcPct val="100000"/>
              </a:lnSpc>
            </a:pPr>
            <a:r>
              <a:rPr b="0" spc="65" dirty="0">
                <a:latin typeface="Verdana"/>
                <a:cs typeface="Verdana"/>
              </a:rPr>
              <a:t>F</a:t>
            </a:r>
            <a:r>
              <a:rPr b="0" spc="20" dirty="0">
                <a:latin typeface="Verdana"/>
                <a:cs typeface="Verdana"/>
              </a:rPr>
              <a:t>echa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35" dirty="0">
                <a:latin typeface="Verdana"/>
                <a:cs typeface="Verdana"/>
              </a:rPr>
              <a:t>de</a:t>
            </a:r>
            <a:r>
              <a:rPr b="0" spc="-10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v</a:t>
            </a:r>
            <a:r>
              <a:rPr b="0" dirty="0">
                <a:latin typeface="Verdana"/>
                <a:cs typeface="Verdana"/>
              </a:rPr>
              <a:t>alidez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45" dirty="0">
                <a:latin typeface="Verdana"/>
                <a:cs typeface="Verdana"/>
              </a:rPr>
              <a:t>doc</a:t>
            </a:r>
            <a:r>
              <a:rPr b="0" spc="55" dirty="0">
                <a:latin typeface="Verdana"/>
                <a:cs typeface="Verdana"/>
              </a:rPr>
              <a:t>u</a:t>
            </a:r>
            <a:r>
              <a:rPr b="0" spc="110" dirty="0">
                <a:latin typeface="Verdana"/>
                <a:cs typeface="Verdana"/>
              </a:rPr>
              <a:t>m</a:t>
            </a:r>
            <a:r>
              <a:rPr b="0" spc="30" dirty="0">
                <a:latin typeface="Verdana"/>
                <a:cs typeface="Verdana"/>
              </a:rPr>
              <a:t>e</a:t>
            </a:r>
            <a:r>
              <a:rPr b="0" spc="25" dirty="0">
                <a:latin typeface="Verdana"/>
                <a:cs typeface="Verdana"/>
              </a:rPr>
              <a:t>n</a:t>
            </a:r>
            <a:r>
              <a:rPr b="0" spc="15" dirty="0">
                <a:latin typeface="Verdana"/>
                <a:cs typeface="Verdana"/>
              </a:rPr>
              <a:t>to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Verdana"/>
              <a:cs typeface="Verdana"/>
            </a:endParaRPr>
          </a:p>
          <a:p>
            <a:pPr marR="380365" algn="r">
              <a:lnSpc>
                <a:spcPct val="100000"/>
              </a:lnSpc>
              <a:spcBef>
                <a:spcPts val="5"/>
              </a:spcBef>
            </a:pPr>
            <a:r>
              <a:rPr b="0" spc="60" dirty="0">
                <a:latin typeface="Verdana"/>
                <a:cs typeface="Verdana"/>
              </a:rPr>
              <a:t>F</a:t>
            </a:r>
            <a:r>
              <a:rPr b="0" spc="20" dirty="0">
                <a:latin typeface="Verdana"/>
                <a:cs typeface="Verdana"/>
              </a:rPr>
              <a:t>oto</a:t>
            </a:r>
            <a:r>
              <a:rPr b="0" spc="25" dirty="0">
                <a:latin typeface="Verdana"/>
                <a:cs typeface="Verdana"/>
              </a:rPr>
              <a:t>g</a:t>
            </a:r>
            <a:r>
              <a:rPr b="0" spc="5" dirty="0">
                <a:latin typeface="Verdana"/>
                <a:cs typeface="Verdana"/>
              </a:rPr>
              <a:t>r</a:t>
            </a:r>
            <a:r>
              <a:rPr b="0" spc="-20" dirty="0">
                <a:latin typeface="Verdana"/>
                <a:cs typeface="Verdana"/>
              </a:rPr>
              <a:t>af</a:t>
            </a:r>
            <a:r>
              <a:rPr b="0" spc="-15" dirty="0">
                <a:latin typeface="Verdana"/>
                <a:cs typeface="Verdana"/>
              </a:rPr>
              <a:t>ía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i</a:t>
            </a:r>
            <a:r>
              <a:rPr b="0" spc="25" dirty="0">
                <a:latin typeface="Verdana"/>
                <a:cs typeface="Verdana"/>
              </a:rPr>
              <a:t>n</a:t>
            </a:r>
            <a:r>
              <a:rPr b="0" spc="65" dirty="0">
                <a:latin typeface="Verdana"/>
                <a:cs typeface="Verdana"/>
              </a:rPr>
              <a:t>d</a:t>
            </a:r>
            <a:r>
              <a:rPr b="0" spc="10" dirty="0">
                <a:latin typeface="Verdana"/>
                <a:cs typeface="Verdana"/>
              </a:rPr>
              <a:t>ividuo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Verdana"/>
              <a:cs typeface="Verdana"/>
            </a:endParaRPr>
          </a:p>
          <a:p>
            <a:pPr marL="2578100">
              <a:lnSpc>
                <a:spcPct val="100000"/>
              </a:lnSpc>
            </a:pPr>
            <a:r>
              <a:rPr b="0" spc="75" dirty="0">
                <a:latin typeface="Verdana"/>
                <a:cs typeface="Verdana"/>
              </a:rPr>
              <a:t>B</a:t>
            </a:r>
            <a:r>
              <a:rPr b="0" spc="20" dirty="0">
                <a:latin typeface="Verdana"/>
                <a:cs typeface="Verdana"/>
              </a:rPr>
              <a:t>anda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40" dirty="0">
                <a:latin typeface="Verdana"/>
                <a:cs typeface="Verdana"/>
              </a:rPr>
              <a:t>MRZ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Verdana"/>
              <a:cs typeface="Verdana"/>
            </a:endParaRPr>
          </a:p>
          <a:p>
            <a:pPr marR="380365" algn="r">
              <a:lnSpc>
                <a:spcPct val="100000"/>
              </a:lnSpc>
            </a:pPr>
            <a:r>
              <a:rPr b="0" spc="60" dirty="0">
                <a:latin typeface="Verdana"/>
                <a:cs typeface="Verdana"/>
              </a:rPr>
              <a:t>F</a:t>
            </a:r>
            <a:r>
              <a:rPr b="0" spc="20" dirty="0">
                <a:latin typeface="Verdana"/>
                <a:cs typeface="Verdana"/>
              </a:rPr>
              <a:t>oto</a:t>
            </a:r>
            <a:r>
              <a:rPr b="0" spc="25" dirty="0">
                <a:latin typeface="Verdana"/>
                <a:cs typeface="Verdana"/>
              </a:rPr>
              <a:t>g</a:t>
            </a:r>
            <a:r>
              <a:rPr b="0" spc="5" dirty="0">
                <a:latin typeface="Verdana"/>
                <a:cs typeface="Verdana"/>
              </a:rPr>
              <a:t>r</a:t>
            </a:r>
            <a:r>
              <a:rPr b="0" spc="-20" dirty="0">
                <a:latin typeface="Verdana"/>
                <a:cs typeface="Verdana"/>
              </a:rPr>
              <a:t>af</a:t>
            </a:r>
            <a:r>
              <a:rPr b="0" spc="-15" dirty="0">
                <a:latin typeface="Verdana"/>
                <a:cs typeface="Verdana"/>
              </a:rPr>
              <a:t>ía</a:t>
            </a:r>
            <a:r>
              <a:rPr b="0" spc="-13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frontal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y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15" dirty="0">
                <a:latin typeface="Verdana"/>
                <a:cs typeface="Verdana"/>
              </a:rPr>
              <a:t>tras</a:t>
            </a:r>
            <a:r>
              <a:rPr b="0" spc="-30" dirty="0">
                <a:latin typeface="Verdana"/>
                <a:cs typeface="Verdana"/>
              </a:rPr>
              <a:t>e</a:t>
            </a:r>
            <a:r>
              <a:rPr b="0" spc="-45" dirty="0">
                <a:latin typeface="Verdana"/>
                <a:cs typeface="Verdana"/>
              </a:rPr>
              <a:t>r</a:t>
            </a:r>
            <a:r>
              <a:rPr b="0" spc="-15" dirty="0">
                <a:latin typeface="Verdana"/>
                <a:cs typeface="Verdana"/>
              </a:rPr>
              <a:t>a</a:t>
            </a:r>
            <a:r>
              <a:rPr b="0" spc="-100" dirty="0">
                <a:latin typeface="Verdana"/>
                <a:cs typeface="Verdana"/>
              </a:rPr>
              <a:t> </a:t>
            </a:r>
            <a:r>
              <a:rPr b="0" spc="65" dirty="0">
                <a:latin typeface="Verdana"/>
                <a:cs typeface="Verdana"/>
              </a:rPr>
              <a:t>d</a:t>
            </a:r>
            <a:r>
              <a:rPr b="0" dirty="0">
                <a:latin typeface="Verdana"/>
                <a:cs typeface="Verdana"/>
              </a:rPr>
              <a:t>e</a:t>
            </a:r>
            <a:r>
              <a:rPr b="0" spc="-10" dirty="0">
                <a:latin typeface="Verdana"/>
                <a:cs typeface="Verdana"/>
              </a:rPr>
              <a:t>l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65" dirty="0">
                <a:latin typeface="Verdana"/>
                <a:cs typeface="Verdana"/>
              </a:rPr>
              <a:t>d</a:t>
            </a:r>
            <a:r>
              <a:rPr b="0" spc="40" dirty="0">
                <a:latin typeface="Verdana"/>
                <a:cs typeface="Verdana"/>
              </a:rPr>
              <a:t>ocu</a:t>
            </a:r>
            <a:r>
              <a:rPr b="0" spc="60" dirty="0">
                <a:latin typeface="Verdana"/>
                <a:cs typeface="Verdana"/>
              </a:rPr>
              <a:t>me</a:t>
            </a:r>
            <a:r>
              <a:rPr b="0" spc="40" dirty="0">
                <a:latin typeface="Verdana"/>
                <a:cs typeface="Verdana"/>
              </a:rPr>
              <a:t>n</a:t>
            </a:r>
            <a:r>
              <a:rPr b="0" spc="20" dirty="0">
                <a:latin typeface="Verdana"/>
                <a:cs typeface="Verdana"/>
              </a:rPr>
              <a:t>to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059935" y="521208"/>
            <a:ext cx="7885430" cy="6248400"/>
            <a:chOff x="4059935" y="521208"/>
            <a:chExt cx="7885430" cy="62484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9935" y="5474208"/>
              <a:ext cx="199644" cy="2011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2311908"/>
              <a:ext cx="201168" cy="20116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2791968"/>
              <a:ext cx="201168" cy="1996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3270503"/>
              <a:ext cx="201168" cy="199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3750563"/>
              <a:ext cx="201168" cy="1996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4229099"/>
              <a:ext cx="201168" cy="1996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3271" y="521208"/>
              <a:ext cx="2560320" cy="51328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4807" y="5725666"/>
              <a:ext cx="1670303" cy="10439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3651" y="4707636"/>
              <a:ext cx="201168" cy="20116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315836" y="6018987"/>
            <a:ext cx="3804285" cy="591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7480">
              <a:lnSpc>
                <a:spcPct val="100000"/>
              </a:lnSpc>
              <a:spcBef>
                <a:spcPts val="95"/>
              </a:spcBef>
            </a:pPr>
            <a:r>
              <a:rPr sz="1300" b="1" spc="-95" dirty="0">
                <a:solidFill>
                  <a:srgbClr val="0A31F7"/>
                </a:solidFill>
                <a:latin typeface="Tahoma"/>
                <a:cs typeface="Tahoma"/>
              </a:rPr>
              <a:t>10,337</a:t>
            </a:r>
            <a:r>
              <a:rPr sz="1300" b="1" spc="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15" dirty="0">
                <a:solidFill>
                  <a:srgbClr val="0A31F7"/>
                </a:solidFill>
                <a:latin typeface="Tahoma"/>
                <a:cs typeface="Tahoma"/>
              </a:rPr>
              <a:t>tipos</a:t>
            </a:r>
            <a:r>
              <a:rPr sz="1300" b="1" spc="-20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de</a:t>
            </a:r>
            <a:r>
              <a:rPr sz="1300" b="1" spc="-15" dirty="0">
                <a:solidFill>
                  <a:srgbClr val="0A31F7"/>
                </a:solidFill>
                <a:latin typeface="Tahoma"/>
                <a:cs typeface="Tahoma"/>
              </a:rPr>
              <a:t> 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doc</a:t>
            </a:r>
            <a:r>
              <a:rPr sz="1300" b="1" spc="50" dirty="0">
                <a:solidFill>
                  <a:srgbClr val="0A31F7"/>
                </a:solidFill>
                <a:latin typeface="Tahoma"/>
                <a:cs typeface="Tahoma"/>
              </a:rPr>
              <a:t>u</a:t>
            </a:r>
            <a:r>
              <a:rPr sz="1300" b="1" spc="55" dirty="0">
                <a:solidFill>
                  <a:srgbClr val="0A31F7"/>
                </a:solidFill>
                <a:latin typeface="Tahoma"/>
                <a:cs typeface="Tahoma"/>
              </a:rPr>
              <a:t>ment</a:t>
            </a:r>
            <a:r>
              <a:rPr sz="1300" b="1" spc="30" dirty="0">
                <a:solidFill>
                  <a:srgbClr val="0A31F7"/>
                </a:solidFill>
                <a:latin typeface="Tahoma"/>
                <a:cs typeface="Tahoma"/>
              </a:rPr>
              <a:t>o</a:t>
            </a:r>
            <a:r>
              <a:rPr sz="1300" b="1" spc="-5" dirty="0">
                <a:solidFill>
                  <a:srgbClr val="0A31F7"/>
                </a:solidFill>
                <a:latin typeface="Tahoma"/>
                <a:cs typeface="Tahoma"/>
              </a:rPr>
              <a:t>s</a:t>
            </a:r>
            <a:endParaRPr sz="1300">
              <a:latin typeface="Tahoma"/>
              <a:cs typeface="Tahoma"/>
            </a:endParaRPr>
          </a:p>
          <a:p>
            <a:pPr marR="5715" algn="r">
              <a:lnSpc>
                <a:spcPct val="100000"/>
              </a:lnSpc>
              <a:spcBef>
                <a:spcPts val="785"/>
              </a:spcBef>
            </a:pPr>
            <a:r>
              <a:rPr sz="800" spc="15" dirty="0">
                <a:latin typeface="Verdana"/>
                <a:cs typeface="Verdana"/>
              </a:rPr>
              <a:t>Compatible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30" dirty="0">
                <a:latin typeface="Verdana"/>
                <a:cs typeface="Verdana"/>
              </a:rPr>
              <a:t>con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10" dirty="0">
                <a:latin typeface="Verdana"/>
                <a:cs typeface="Verdana"/>
              </a:rPr>
              <a:t>todos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los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20" dirty="0">
                <a:latin typeface="Verdana"/>
                <a:cs typeface="Verdana"/>
              </a:rPr>
              <a:t>documentos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25" dirty="0">
                <a:latin typeface="Verdana"/>
                <a:cs typeface="Verdana"/>
              </a:rPr>
              <a:t>que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10" dirty="0">
                <a:latin typeface="Verdana"/>
                <a:cs typeface="Verdana"/>
              </a:rPr>
              <a:t>incluyen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el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estándar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50" dirty="0">
                <a:latin typeface="Verdana"/>
                <a:cs typeface="Verdana"/>
              </a:rPr>
              <a:t>PDK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25" dirty="0">
                <a:latin typeface="Verdana"/>
                <a:cs typeface="Verdana"/>
              </a:rPr>
              <a:t>de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5" dirty="0">
                <a:latin typeface="Verdana"/>
                <a:cs typeface="Verdana"/>
              </a:rPr>
              <a:t>la</a:t>
            </a:r>
            <a:endParaRPr sz="8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800" spc="10" dirty="0">
                <a:latin typeface="Verdana"/>
                <a:cs typeface="Verdana"/>
              </a:rPr>
              <a:t>organización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25" dirty="0">
                <a:latin typeface="Verdana"/>
                <a:cs typeface="Verdana"/>
              </a:rPr>
              <a:t>de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5" dirty="0">
                <a:latin typeface="Verdana"/>
                <a:cs typeface="Verdana"/>
              </a:rPr>
              <a:t>Aviación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Civil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Internacional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(ICAO)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VALIDACIONES</a:t>
            </a:r>
          </a:p>
          <a:p>
            <a:pPr marL="314960" marR="1583690">
              <a:lnSpc>
                <a:spcPct val="241900"/>
              </a:lnSpc>
              <a:spcBef>
                <a:spcPts val="735"/>
              </a:spcBef>
            </a:pPr>
            <a:r>
              <a:rPr b="0" spc="10" dirty="0">
                <a:latin typeface="Verdana"/>
                <a:cs typeface="Verdana"/>
              </a:rPr>
              <a:t>Espacia</a:t>
            </a:r>
            <a:r>
              <a:rPr b="0" spc="45" dirty="0">
                <a:latin typeface="Verdana"/>
                <a:cs typeface="Verdana"/>
              </a:rPr>
              <a:t>do</a:t>
            </a:r>
            <a:r>
              <a:rPr b="0" spc="-100" dirty="0">
                <a:latin typeface="Verdana"/>
                <a:cs typeface="Verdana"/>
              </a:rPr>
              <a:t> </a:t>
            </a:r>
            <a:r>
              <a:rPr b="0" spc="35" dirty="0">
                <a:latin typeface="Verdana"/>
                <a:cs typeface="Verdana"/>
              </a:rPr>
              <a:t>de</a:t>
            </a:r>
            <a:r>
              <a:rPr b="0" spc="-105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ca</a:t>
            </a:r>
            <a:r>
              <a:rPr b="0" spc="-5" dirty="0">
                <a:latin typeface="Verdana"/>
                <a:cs typeface="Verdana"/>
              </a:rPr>
              <a:t>racter</a:t>
            </a:r>
            <a:r>
              <a:rPr b="0" spc="-15" dirty="0">
                <a:latin typeface="Verdana"/>
                <a:cs typeface="Verdana"/>
              </a:rPr>
              <a:t>e</a:t>
            </a:r>
            <a:r>
              <a:rPr b="0" spc="-35" dirty="0">
                <a:latin typeface="Verdana"/>
                <a:cs typeface="Verdana"/>
              </a:rPr>
              <a:t>s  </a:t>
            </a:r>
            <a:r>
              <a:rPr b="0" spc="10" dirty="0">
                <a:latin typeface="Verdana"/>
                <a:cs typeface="Verdana"/>
              </a:rPr>
              <a:t>Tipog</a:t>
            </a:r>
            <a:r>
              <a:rPr b="0" spc="-5" dirty="0">
                <a:latin typeface="Verdana"/>
                <a:cs typeface="Verdana"/>
              </a:rPr>
              <a:t>r</a:t>
            </a:r>
            <a:r>
              <a:rPr b="0" spc="-25" dirty="0">
                <a:latin typeface="Verdana"/>
                <a:cs typeface="Verdana"/>
              </a:rPr>
              <a:t>a</a:t>
            </a:r>
            <a:r>
              <a:rPr b="0" spc="-10" dirty="0">
                <a:latin typeface="Verdana"/>
                <a:cs typeface="Verdana"/>
              </a:rPr>
              <a:t>f</a:t>
            </a:r>
            <a:r>
              <a:rPr b="0" spc="-15" dirty="0">
                <a:latin typeface="Verdana"/>
                <a:cs typeface="Verdana"/>
              </a:rPr>
              <a:t>ía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-165" dirty="0">
                <a:latin typeface="Verdana"/>
                <a:cs typeface="Verdana"/>
              </a:rPr>
              <a:t>(</a:t>
            </a:r>
            <a:r>
              <a:rPr b="0" spc="60" dirty="0">
                <a:latin typeface="Verdana"/>
                <a:cs typeface="Verdana"/>
              </a:rPr>
              <a:t>O</a:t>
            </a:r>
            <a:r>
              <a:rPr b="0" spc="20" dirty="0">
                <a:latin typeface="Verdana"/>
                <a:cs typeface="Verdana"/>
              </a:rPr>
              <a:t>C</a:t>
            </a:r>
            <a:r>
              <a:rPr b="0" spc="35" dirty="0">
                <a:latin typeface="Verdana"/>
                <a:cs typeface="Verdana"/>
              </a:rPr>
              <a:t>R</a:t>
            </a:r>
            <a:r>
              <a:rPr b="0" spc="-105" dirty="0">
                <a:latin typeface="Verdana"/>
                <a:cs typeface="Verdana"/>
              </a:rPr>
              <a:t>-</a:t>
            </a:r>
            <a:r>
              <a:rPr b="0" spc="-50" dirty="0">
                <a:latin typeface="Verdana"/>
                <a:cs typeface="Verdana"/>
              </a:rPr>
              <a:t>B)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Verdana"/>
              <a:cs typeface="Verdana"/>
            </a:endParaRPr>
          </a:p>
          <a:p>
            <a:pPr marL="314960">
              <a:lnSpc>
                <a:spcPct val="100000"/>
              </a:lnSpc>
              <a:spcBef>
                <a:spcPts val="5"/>
              </a:spcBef>
            </a:pPr>
            <a:r>
              <a:rPr b="0" spc="40" dirty="0">
                <a:latin typeface="Verdana"/>
                <a:cs typeface="Verdana"/>
              </a:rPr>
              <a:t>MRZ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-165" dirty="0">
                <a:latin typeface="Verdana"/>
                <a:cs typeface="Verdana"/>
              </a:rPr>
              <a:t>(</a:t>
            </a:r>
            <a:r>
              <a:rPr b="0" spc="-160" dirty="0">
                <a:latin typeface="Verdana"/>
                <a:cs typeface="Verdana"/>
              </a:rPr>
              <a:t>I</a:t>
            </a:r>
            <a:r>
              <a:rPr b="0" spc="20" dirty="0">
                <a:latin typeface="Verdana"/>
                <a:cs typeface="Verdana"/>
              </a:rPr>
              <a:t>C</a:t>
            </a:r>
            <a:r>
              <a:rPr b="0" spc="30" dirty="0">
                <a:latin typeface="Verdana"/>
                <a:cs typeface="Verdana"/>
              </a:rPr>
              <a:t>A</a:t>
            </a:r>
            <a:r>
              <a:rPr b="0" spc="60" dirty="0">
                <a:latin typeface="Verdana"/>
                <a:cs typeface="Verdana"/>
              </a:rPr>
              <a:t>O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-35" dirty="0">
                <a:latin typeface="Verdana"/>
                <a:cs typeface="Verdana"/>
              </a:rPr>
              <a:t>93</a:t>
            </a:r>
            <a:r>
              <a:rPr b="0" spc="-30" dirty="0">
                <a:latin typeface="Verdana"/>
                <a:cs typeface="Verdana"/>
              </a:rPr>
              <a:t>0</a:t>
            </a:r>
            <a:r>
              <a:rPr b="0" spc="-155" dirty="0">
                <a:latin typeface="Verdana"/>
                <a:cs typeface="Verdana"/>
              </a:rPr>
              <a:t>3</a:t>
            </a:r>
            <a:r>
              <a:rPr b="0" spc="-105" dirty="0">
                <a:latin typeface="Verdana"/>
                <a:cs typeface="Verdana"/>
              </a:rPr>
              <a:t>)</a:t>
            </a:r>
            <a:r>
              <a:rPr b="0" spc="-330" dirty="0">
                <a:latin typeface="Verdana"/>
                <a:cs typeface="Verdana"/>
              </a:rPr>
              <a:t>*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-165" dirty="0">
                <a:latin typeface="Verdana"/>
                <a:cs typeface="Verdana"/>
              </a:rPr>
              <a:t>(</a:t>
            </a:r>
            <a:r>
              <a:rPr b="0" spc="5" dirty="0">
                <a:latin typeface="Verdana"/>
                <a:cs typeface="Verdana"/>
              </a:rPr>
              <a:t>V</a:t>
            </a:r>
            <a:r>
              <a:rPr b="0" spc="-160" dirty="0">
                <a:latin typeface="Verdana"/>
                <a:cs typeface="Verdana"/>
              </a:rPr>
              <a:t>I</a:t>
            </a:r>
            <a:r>
              <a:rPr b="0" spc="-110" dirty="0">
                <a:latin typeface="Verdana"/>
                <a:cs typeface="Verdana"/>
              </a:rPr>
              <a:t>Z)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Verdana"/>
              <a:cs typeface="Verdana"/>
            </a:endParaRPr>
          </a:p>
          <a:p>
            <a:pPr marL="314960">
              <a:lnSpc>
                <a:spcPct val="100000"/>
              </a:lnSpc>
            </a:pPr>
            <a:r>
              <a:rPr b="0" spc="40" dirty="0">
                <a:latin typeface="Verdana"/>
                <a:cs typeface="Verdana"/>
              </a:rPr>
              <a:t>Dí</a:t>
            </a:r>
            <a:r>
              <a:rPr b="0" spc="45" dirty="0">
                <a:latin typeface="Verdana"/>
                <a:cs typeface="Verdana"/>
              </a:rPr>
              <a:t>g</a:t>
            </a:r>
            <a:r>
              <a:rPr b="0" spc="5" dirty="0">
                <a:latin typeface="Verdana"/>
                <a:cs typeface="Verdana"/>
              </a:rPr>
              <a:t>ito</a:t>
            </a:r>
            <a:r>
              <a:rPr b="0" spc="-45" dirty="0">
                <a:latin typeface="Verdana"/>
                <a:cs typeface="Verdana"/>
              </a:rPr>
              <a:t>s</a:t>
            </a:r>
            <a:r>
              <a:rPr b="0" spc="-110" dirty="0">
                <a:latin typeface="Verdana"/>
                <a:cs typeface="Verdana"/>
              </a:rPr>
              <a:t> </a:t>
            </a:r>
            <a:r>
              <a:rPr b="0" spc="35" dirty="0">
                <a:latin typeface="Verdana"/>
                <a:cs typeface="Verdana"/>
              </a:rPr>
              <a:t>de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35" dirty="0">
                <a:latin typeface="Verdana"/>
                <a:cs typeface="Verdana"/>
              </a:rPr>
              <a:t>co</a:t>
            </a:r>
            <a:r>
              <a:rPr b="0" spc="5" dirty="0">
                <a:latin typeface="Verdana"/>
                <a:cs typeface="Verdana"/>
              </a:rPr>
              <a:t>ntrol</a:t>
            </a:r>
          </a:p>
          <a:p>
            <a:pPr marL="314960" marR="5080">
              <a:lnSpc>
                <a:spcPct val="241900"/>
              </a:lnSpc>
            </a:pPr>
            <a:r>
              <a:rPr b="0" spc="-160" dirty="0">
                <a:latin typeface="Verdana"/>
                <a:cs typeface="Verdana"/>
              </a:rPr>
              <a:t>I</a:t>
            </a:r>
            <a:r>
              <a:rPr b="0" spc="25" dirty="0">
                <a:latin typeface="Verdana"/>
                <a:cs typeface="Verdana"/>
              </a:rPr>
              <a:t>nteg</a:t>
            </a:r>
            <a:r>
              <a:rPr b="0" spc="5" dirty="0">
                <a:latin typeface="Verdana"/>
                <a:cs typeface="Verdana"/>
              </a:rPr>
              <a:t>r</a:t>
            </a:r>
            <a:r>
              <a:rPr b="0" spc="25" dirty="0">
                <a:latin typeface="Verdana"/>
                <a:cs typeface="Verdana"/>
              </a:rPr>
              <a:t>idad</a:t>
            </a:r>
            <a:r>
              <a:rPr b="0" spc="-105" dirty="0">
                <a:latin typeface="Verdana"/>
                <a:cs typeface="Verdana"/>
              </a:rPr>
              <a:t> </a:t>
            </a:r>
            <a:r>
              <a:rPr b="0" spc="45" dirty="0">
                <a:latin typeface="Verdana"/>
                <a:cs typeface="Verdana"/>
              </a:rPr>
              <a:t>doc</a:t>
            </a:r>
            <a:r>
              <a:rPr b="0" spc="55" dirty="0">
                <a:latin typeface="Verdana"/>
                <a:cs typeface="Verdana"/>
              </a:rPr>
              <a:t>u</a:t>
            </a:r>
            <a:r>
              <a:rPr b="0" spc="110" dirty="0">
                <a:latin typeface="Verdana"/>
                <a:cs typeface="Verdana"/>
              </a:rPr>
              <a:t>m</a:t>
            </a:r>
            <a:r>
              <a:rPr b="0" spc="30" dirty="0">
                <a:latin typeface="Verdana"/>
                <a:cs typeface="Verdana"/>
              </a:rPr>
              <a:t>e</a:t>
            </a:r>
            <a:r>
              <a:rPr b="0" spc="25" dirty="0">
                <a:latin typeface="Verdana"/>
                <a:cs typeface="Verdana"/>
              </a:rPr>
              <a:t>n</a:t>
            </a:r>
            <a:r>
              <a:rPr b="0" spc="-5" dirty="0">
                <a:latin typeface="Verdana"/>
                <a:cs typeface="Verdana"/>
              </a:rPr>
              <a:t>ta</a:t>
            </a:r>
            <a:r>
              <a:rPr b="0" spc="-10" dirty="0">
                <a:latin typeface="Verdana"/>
                <a:cs typeface="Verdana"/>
              </a:rPr>
              <a:t>l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-165" dirty="0">
                <a:latin typeface="Verdana"/>
                <a:cs typeface="Verdana"/>
              </a:rPr>
              <a:t>(</a:t>
            </a:r>
            <a:r>
              <a:rPr b="0" spc="-10" dirty="0">
                <a:latin typeface="Verdana"/>
                <a:cs typeface="Verdana"/>
              </a:rPr>
              <a:t>an</a:t>
            </a:r>
            <a:r>
              <a:rPr b="0" spc="-5" dirty="0">
                <a:latin typeface="Verdana"/>
                <a:cs typeface="Verdana"/>
              </a:rPr>
              <a:t>v</a:t>
            </a:r>
            <a:r>
              <a:rPr b="0" spc="-20" dirty="0">
                <a:latin typeface="Verdana"/>
                <a:cs typeface="Verdana"/>
              </a:rPr>
              <a:t>e</a:t>
            </a:r>
            <a:r>
              <a:rPr b="0" spc="-25" dirty="0">
                <a:latin typeface="Verdana"/>
                <a:cs typeface="Verdana"/>
              </a:rPr>
              <a:t>r</a:t>
            </a:r>
            <a:r>
              <a:rPr b="0" spc="-10" dirty="0">
                <a:latin typeface="Verdana"/>
                <a:cs typeface="Verdana"/>
              </a:rPr>
              <a:t>so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v</a:t>
            </a:r>
            <a:r>
              <a:rPr b="0" spc="-45" dirty="0">
                <a:latin typeface="Verdana"/>
                <a:cs typeface="Verdana"/>
              </a:rPr>
              <a:t>s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-50" dirty="0">
                <a:latin typeface="Verdana"/>
                <a:cs typeface="Verdana"/>
              </a:rPr>
              <a:t>r</a:t>
            </a:r>
            <a:r>
              <a:rPr b="0" spc="-40" dirty="0">
                <a:latin typeface="Verdana"/>
                <a:cs typeface="Verdana"/>
              </a:rPr>
              <a:t>everso)  </a:t>
            </a:r>
            <a:r>
              <a:rPr b="0" spc="40" dirty="0">
                <a:latin typeface="Verdana"/>
                <a:cs typeface="Verdana"/>
              </a:rPr>
              <a:t>D</a:t>
            </a:r>
            <a:r>
              <a:rPr b="0" spc="20" dirty="0">
                <a:latin typeface="Verdana"/>
                <a:cs typeface="Verdana"/>
              </a:rPr>
              <a:t>etecci</a:t>
            </a:r>
            <a:r>
              <a:rPr b="0" spc="30" dirty="0">
                <a:latin typeface="Verdana"/>
                <a:cs typeface="Verdana"/>
              </a:rPr>
              <a:t>ó</a:t>
            </a:r>
            <a:r>
              <a:rPr b="0" spc="50" dirty="0">
                <a:latin typeface="Verdana"/>
                <a:cs typeface="Verdana"/>
              </a:rPr>
              <a:t>n</a:t>
            </a:r>
            <a:r>
              <a:rPr b="0" spc="-100" dirty="0">
                <a:latin typeface="Verdana"/>
                <a:cs typeface="Verdana"/>
              </a:rPr>
              <a:t> </a:t>
            </a:r>
            <a:r>
              <a:rPr b="0" spc="50" dirty="0">
                <a:latin typeface="Verdana"/>
                <a:cs typeface="Verdana"/>
              </a:rPr>
              <a:t>Ho</a:t>
            </a:r>
            <a:r>
              <a:rPr b="0" spc="20" dirty="0">
                <a:latin typeface="Verdana"/>
                <a:cs typeface="Verdana"/>
              </a:rPr>
              <a:t>logra</a:t>
            </a:r>
            <a:r>
              <a:rPr b="0" spc="45" dirty="0">
                <a:latin typeface="Verdana"/>
                <a:cs typeface="Verdana"/>
              </a:rPr>
              <a:t>m</a:t>
            </a:r>
            <a:r>
              <a:rPr b="0" spc="-30" dirty="0">
                <a:latin typeface="Verdana"/>
                <a:cs typeface="Verdana"/>
              </a:rPr>
              <a:t>as</a:t>
            </a:r>
            <a:r>
              <a:rPr b="0" spc="-114" dirty="0">
                <a:latin typeface="Verdana"/>
                <a:cs typeface="Verdana"/>
              </a:rPr>
              <a:t> </a:t>
            </a:r>
            <a:r>
              <a:rPr b="0" spc="-45" dirty="0">
                <a:latin typeface="Verdana"/>
                <a:cs typeface="Verdana"/>
              </a:rPr>
              <a:t>(beta)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Verdana"/>
              <a:cs typeface="Verdana"/>
            </a:endParaRPr>
          </a:p>
          <a:p>
            <a:pPr marL="314960">
              <a:lnSpc>
                <a:spcPct val="100000"/>
              </a:lnSpc>
            </a:pPr>
            <a:r>
              <a:rPr b="0" spc="145" dirty="0">
                <a:latin typeface="Verdana"/>
                <a:cs typeface="Verdana"/>
              </a:rPr>
              <a:t>P</a:t>
            </a:r>
            <a:r>
              <a:rPr b="0" spc="-5" dirty="0">
                <a:latin typeface="Verdana"/>
                <a:cs typeface="Verdana"/>
              </a:rPr>
              <a:t>at</a:t>
            </a:r>
            <a:r>
              <a:rPr b="0" spc="10" dirty="0">
                <a:latin typeface="Verdana"/>
                <a:cs typeface="Verdana"/>
              </a:rPr>
              <a:t>rón</a:t>
            </a:r>
            <a:r>
              <a:rPr b="0" spc="-125" dirty="0">
                <a:latin typeface="Verdana"/>
                <a:cs typeface="Verdana"/>
              </a:rPr>
              <a:t> </a:t>
            </a:r>
            <a:r>
              <a:rPr b="0" spc="-70" dirty="0">
                <a:latin typeface="Verdana"/>
                <a:cs typeface="Verdana"/>
              </a:rPr>
              <a:t>y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f</a:t>
            </a:r>
            <a:r>
              <a:rPr b="0" spc="30" dirty="0">
                <a:latin typeface="Verdana"/>
                <a:cs typeface="Verdana"/>
              </a:rPr>
              <a:t>orm</a:t>
            </a:r>
            <a:r>
              <a:rPr b="0" spc="-5" dirty="0">
                <a:latin typeface="Verdana"/>
                <a:cs typeface="Verdana"/>
              </a:rPr>
              <a:t>at</a:t>
            </a:r>
            <a:r>
              <a:rPr b="0" spc="20" dirty="0">
                <a:latin typeface="Verdana"/>
                <a:cs typeface="Verdana"/>
              </a:rPr>
              <a:t>o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-165" dirty="0">
                <a:latin typeface="Verdana"/>
                <a:cs typeface="Verdana"/>
              </a:rPr>
              <a:t>(</a:t>
            </a:r>
            <a:r>
              <a:rPr b="0" spc="15" dirty="0">
                <a:latin typeface="Verdana"/>
                <a:cs typeface="Verdana"/>
              </a:rPr>
              <a:t>dise</a:t>
            </a:r>
            <a:r>
              <a:rPr b="0" spc="5" dirty="0">
                <a:latin typeface="Verdana"/>
                <a:cs typeface="Verdana"/>
              </a:rPr>
              <a:t>ñ</a:t>
            </a:r>
            <a:r>
              <a:rPr b="0" spc="-75" dirty="0">
                <a:latin typeface="Verdana"/>
                <a:cs typeface="Verdana"/>
              </a:rPr>
              <a:t>o)</a:t>
            </a: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3652" y="5164835"/>
            <a:ext cx="201168" cy="201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2665</Words>
  <Application>Microsoft Office PowerPoint</Application>
  <PresentationFormat>Panorámica</PresentationFormat>
  <Paragraphs>352</Paragraphs>
  <Slides>40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Arial</vt:lpstr>
      <vt:lpstr>Arial MT</vt:lpstr>
      <vt:lpstr>Calibri</vt:lpstr>
      <vt:lpstr>Leelawadee UI</vt:lpstr>
      <vt:lpstr>Lucida Sans Unicode</vt:lpstr>
      <vt:lpstr>Montserrat</vt:lpstr>
      <vt:lpstr>Montserrat ExtraBold</vt:lpstr>
      <vt:lpstr>Segoe UI Emoji</vt:lpstr>
      <vt:lpstr>Tahoma</vt:lpstr>
      <vt:lpstr>Times New Roman</vt:lpstr>
      <vt:lpstr>Verdana</vt:lpstr>
      <vt:lpstr>Office Theme</vt:lpstr>
      <vt:lpstr>Pasarela para Pruebas Clínicas de Auto-Toma   </vt:lpstr>
      <vt:lpstr>«Customer Journey»</vt:lpstr>
      <vt:lpstr>Integración Tecnológica</vt:lpstr>
      <vt:lpstr>Presentación de PowerPoint</vt:lpstr>
      <vt:lpstr>1. WebApp Pasarela « COVID DT »</vt:lpstr>
      <vt:lpstr>Presentación de PowerPoint</vt:lpstr>
      <vt:lpstr>2. Pasarela Identificación « all in one »</vt:lpstr>
      <vt:lpstr>«Proceso remoto» Verificación de identidad, Prueba de vida + Biometría Facial y  validación SMS para una identificación completa</vt:lpstr>
      <vt:lpstr>¿Cómo funciona?</vt:lpstr>
      <vt:lpstr>Documentos incluidos</vt:lpstr>
      <vt:lpstr>Documentos</vt:lpstr>
      <vt:lpstr>Liveness &amp;  Biometria Facial</vt:lpstr>
      <vt:lpstr>Liveness &amp; Biometria Facial</vt:lpstr>
      <vt:lpstr>Presentación de PowerPoint</vt:lpstr>
      <vt:lpstr>Compliance</vt:lpstr>
      <vt:lpstr>Presentación de PowerPoint</vt:lpstr>
      <vt:lpstr>3. Validación de recipiente por Lectura de QR o Código Barras</vt:lpstr>
      <vt:lpstr>Opcional</vt:lpstr>
      <vt:lpstr>4. Grabación del proceso de  toma de la muestra* VIDEO GRABACIÓN</vt:lpstr>
      <vt:lpstr>Identificación y  validación de la  muestra tomada QR o Código de barras</vt:lpstr>
      <vt:lpstr>5. Validación de muestra tomada por Lectura de QR o Código Barras</vt:lpstr>
      <vt:lpstr>Envío de email certificado con el QR Biométrico para entrega física de la muestra tomada QR o Código de barras</vt:lpstr>
      <vt:lpstr>6. Email Certificado con QR Biométrico para entrega física de muestra</vt:lpstr>
      <vt:lpstr>Entrega física de la muestra en punto asignado para  terminación del proceso QR o Código de barras</vt:lpstr>
      <vt:lpstr>7. Entrega física de muestra por Lectura de QR o Código Barras</vt:lpstr>
      <vt:lpstr>Portal de personalización  y evidencias « COVID DT » Backoffice</vt:lpstr>
      <vt:lpstr>Presentación de PowerPoint</vt:lpstr>
      <vt:lpstr>Objetivo</vt:lpstr>
      <vt:lpstr>Objetivo</vt:lpstr>
      <vt:lpstr>Presentación de PowerPoint</vt:lpstr>
      <vt:lpstr>FRONTEND</vt:lpstr>
      <vt:lpstr>Alcance</vt:lpstr>
      <vt:lpstr>Alcance</vt:lpstr>
      <vt:lpstr>Alcance</vt:lpstr>
      <vt:lpstr>Equipo</vt:lpstr>
      <vt:lpstr>Presentación de PowerPoint</vt:lpstr>
      <vt:lpstr>Precios Servicios</vt:lpstr>
      <vt:lpstr>Precios de Servicios de Consumo  Pasarela de Identificación – Comunicación Certificada E-mail</vt:lpstr>
      <vt:lpstr>Consideraciones Pasarela</vt:lpstr>
      <vt:lpstr>Gracias por su Confianza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Yon Medina</dc:creator>
  <cp:lastModifiedBy>Yon</cp:lastModifiedBy>
  <cp:revision>26</cp:revision>
  <dcterms:created xsi:type="dcterms:W3CDTF">2022-03-18T04:59:10Z</dcterms:created>
  <dcterms:modified xsi:type="dcterms:W3CDTF">2023-10-24T18:45:56Z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2022-03-18T00:00:00Z</vt:filetime>
  </property>
</Properties>
</file>